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5"/>
  </p:notesMasterIdLst>
  <p:sldIdLst>
    <p:sldId id="256" r:id="rId2"/>
    <p:sldId id="309" r:id="rId3"/>
    <p:sldId id="291" r:id="rId4"/>
    <p:sldId id="295" r:id="rId5"/>
    <p:sldId id="286" r:id="rId6"/>
    <p:sldId id="310" r:id="rId7"/>
    <p:sldId id="294" r:id="rId8"/>
    <p:sldId id="307" r:id="rId9"/>
    <p:sldId id="308" r:id="rId10"/>
    <p:sldId id="311" r:id="rId11"/>
    <p:sldId id="304" r:id="rId12"/>
    <p:sldId id="275" r:id="rId13"/>
    <p:sldId id="305" r:id="rId14"/>
    <p:sldId id="302" r:id="rId15"/>
    <p:sldId id="257" r:id="rId16"/>
    <p:sldId id="297" r:id="rId17"/>
    <p:sldId id="298" r:id="rId18"/>
    <p:sldId id="314" r:id="rId19"/>
    <p:sldId id="301" r:id="rId20"/>
    <p:sldId id="263" r:id="rId21"/>
    <p:sldId id="264" r:id="rId22"/>
    <p:sldId id="265" r:id="rId23"/>
    <p:sldId id="266" r:id="rId24"/>
    <p:sldId id="306" r:id="rId25"/>
    <p:sldId id="288" r:id="rId26"/>
    <p:sldId id="267" r:id="rId27"/>
    <p:sldId id="315" r:id="rId28"/>
    <p:sldId id="268" r:id="rId29"/>
    <p:sldId id="269" r:id="rId30"/>
    <p:sldId id="271" r:id="rId31"/>
    <p:sldId id="285" r:id="rId32"/>
    <p:sldId id="290" r:id="rId33"/>
    <p:sldId id="30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rcheur" initials="c" lastIdx="5" clrIdx="0">
    <p:extLst>
      <p:ext uri="{19B8F6BF-5375-455C-9EA6-DF929625EA0E}">
        <p15:presenceInfo xmlns:p15="http://schemas.microsoft.com/office/powerpoint/2012/main" userId="1107bb91f415cf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A5A5"/>
    <a:srgbClr val="D69E00"/>
    <a:srgbClr val="FFF2CC"/>
    <a:srgbClr val="70AD47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Style moyen 3 - Accentuation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Style léger 1 - Accentuation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5" autoAdjust="0"/>
    <p:restoredTop sz="70418" autoAdjust="0"/>
  </p:normalViewPr>
  <p:slideViewPr>
    <p:cSldViewPr snapToGrid="0">
      <p:cViewPr varScale="1">
        <p:scale>
          <a:sx n="77" d="100"/>
          <a:sy n="77" d="100"/>
        </p:scale>
        <p:origin x="166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534" y="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F894D9-3C50-4801-B514-6E5A079D1600}" type="datetimeFigureOut">
              <a:rPr lang="en-US" smtClean="0"/>
              <a:t>9/20/2017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B823B-4AC6-48CD-A08B-A0770EEC6E98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63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Logo : </a:t>
            </a:r>
            <a:r>
              <a:rPr lang="fr-FR" dirty="0" err="1" smtClean="0"/>
              <a:t>inria</a:t>
            </a:r>
            <a:r>
              <a:rPr lang="fr-FR" dirty="0" smtClean="0"/>
              <a:t>, </a:t>
            </a:r>
            <a:r>
              <a:rPr lang="fr-FR" dirty="0" err="1" smtClean="0"/>
              <a:t>cwi</a:t>
            </a:r>
            <a:r>
              <a:rPr lang="fr-FR" dirty="0" smtClean="0"/>
              <a:t>, diverse, </a:t>
            </a:r>
            <a:r>
              <a:rPr lang="fr-FR" dirty="0" err="1" smtClean="0"/>
              <a:t>swat</a:t>
            </a:r>
            <a:r>
              <a:rPr lang="fr-FR" dirty="0" smtClean="0"/>
              <a:t> (TODO), université</a:t>
            </a:r>
            <a:r>
              <a:rPr lang="fr-FR" baseline="0" dirty="0" smtClean="0"/>
              <a:t> rennes 1, </a:t>
            </a:r>
            <a:r>
              <a:rPr lang="fr-FR" baseline="0" dirty="0" err="1" smtClean="0"/>
              <a:t>gemoc</a:t>
            </a:r>
            <a:r>
              <a:rPr lang="fr-FR" baseline="0" dirty="0" smtClean="0"/>
              <a:t>, ale (TODO), </a:t>
            </a:r>
            <a:r>
              <a:rPr lang="fr-FR" baseline="0" dirty="0" err="1" smtClean="0"/>
              <a:t>crossminer</a:t>
            </a:r>
            <a:endParaRPr lang="fr-FR" baseline="0" dirty="0" smtClean="0"/>
          </a:p>
          <a:p>
            <a:r>
              <a:rPr lang="fr-FR" baseline="0" dirty="0" smtClean="0"/>
              <a:t>About </a:t>
            </a:r>
            <a:r>
              <a:rPr lang="fr-FR" baseline="0" dirty="0" err="1" smtClean="0"/>
              <a:t>revisitors</a:t>
            </a:r>
            <a:r>
              <a:rPr lang="fr-FR" baseline="0" dirty="0" smtClean="0"/>
              <a:t>, a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 pattern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allows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independent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extensiblity</a:t>
            </a:r>
            <a:r>
              <a:rPr lang="fr-FR" baseline="0" dirty="0" smtClean="0"/>
              <a:t> of the </a:t>
            </a:r>
            <a:r>
              <a:rPr lang="fr-FR" baseline="0" dirty="0" err="1" smtClean="0"/>
              <a:t>syntax</a:t>
            </a:r>
            <a:r>
              <a:rPr lang="fr-FR" baseline="0" dirty="0" smtClean="0"/>
              <a:t> and the </a:t>
            </a:r>
            <a:r>
              <a:rPr lang="fr-FR" baseline="0" dirty="0" err="1" smtClean="0"/>
              <a:t>semantics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Hello </a:t>
            </a:r>
            <a:r>
              <a:rPr lang="fr-FR" baseline="0" dirty="0" err="1" smtClean="0"/>
              <a:t>I’m</a:t>
            </a:r>
            <a:r>
              <a:rPr lang="fr-FR" baseline="0" dirty="0" smtClean="0"/>
              <a:t> manuel </a:t>
            </a:r>
            <a:r>
              <a:rPr lang="fr-FR" baseline="0" dirty="0" err="1" smtClean="0"/>
              <a:t>leduc</a:t>
            </a:r>
            <a:endParaRPr lang="fr-FR" baseline="0" dirty="0" smtClean="0"/>
          </a:p>
          <a:p>
            <a:r>
              <a:rPr lang="fr-FR" baseline="0" dirty="0" smtClean="0"/>
              <a:t>I </a:t>
            </a:r>
            <a:r>
              <a:rPr lang="fr-FR" baseline="0" dirty="0" err="1" smtClean="0"/>
              <a:t>will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present</a:t>
            </a:r>
            <a:r>
              <a:rPr lang="fr-FR" baseline="0" dirty="0" smtClean="0"/>
              <a:t> …, the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… at </a:t>
            </a:r>
            <a:r>
              <a:rPr lang="fr-FR" baseline="0" dirty="0" err="1" smtClean="0"/>
              <a:t>inria’s</a:t>
            </a:r>
            <a:r>
              <a:rPr lang="fr-FR" baseline="0" dirty="0" smtClean="0"/>
              <a:t> diverse team in collaboration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swat’s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cwi</a:t>
            </a:r>
            <a:r>
              <a:rPr lang="fr-FR" baseline="0" dirty="0" smtClean="0"/>
              <a:t> team for the ale </a:t>
            </a:r>
            <a:r>
              <a:rPr lang="fr-FR" baseline="0" dirty="0" err="1" smtClean="0"/>
              <a:t>associate</a:t>
            </a:r>
            <a:r>
              <a:rPr lang="fr-FR" baseline="0" dirty="0" smtClean="0"/>
              <a:t> team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663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represent meta model by a generic factory interface for mapping syntax to a structure representing a particular semantics</a:t>
            </a:r>
          </a:p>
          <a:p>
            <a:endParaRPr lang="fr-F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$-</a:t>
            </a:r>
            <a:r>
              <a:rPr lang="fr-FR" dirty="0" err="1" smtClean="0"/>
              <a:t>method</a:t>
            </a:r>
            <a:r>
              <a:rPr lang="fr-FR" dirty="0" smtClean="0"/>
              <a:t>&lt;- f</a:t>
            </a:r>
          </a:p>
          <a:p>
            <a:r>
              <a:rPr lang="fr-FR" dirty="0" smtClean="0"/>
              <a:t>Abstract </a:t>
            </a:r>
            <a:r>
              <a:rPr lang="fr-FR" dirty="0" err="1" smtClean="0"/>
              <a:t>factory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</a:t>
            </a:r>
            <a:r>
              <a:rPr lang="fr-FR" dirty="0" err="1" smtClean="0"/>
              <a:t>denotation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(abstract) </a:t>
            </a:r>
            <a:r>
              <a:rPr lang="fr-FR" dirty="0" err="1" smtClean="0"/>
              <a:t>semantics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7933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$-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Abstract </a:t>
            </a:r>
            <a:r>
              <a:rPr lang="fr-FR" dirty="0" err="1" smtClean="0"/>
              <a:t>factory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</a:t>
            </a:r>
            <a:r>
              <a:rPr lang="fr-FR" dirty="0" err="1" smtClean="0"/>
              <a:t>denotation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(abstract) </a:t>
            </a:r>
            <a:r>
              <a:rPr lang="fr-FR" dirty="0" err="1" smtClean="0"/>
              <a:t>semantics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en-US" dirty="0" smtClean="0"/>
          </a:p>
          <a:p>
            <a:endParaRPr lang="fr-FR" baseline="0" dirty="0" smtClean="0"/>
          </a:p>
          <a:p>
            <a:r>
              <a:rPr lang="fr-FR" baseline="0" dirty="0" err="1" smtClean="0"/>
              <a:t>Maps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much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dispatch</a:t>
            </a:r>
            <a:r>
              <a:rPr lang="fr-FR" baseline="0" dirty="0" smtClean="0"/>
              <a:t> in java </a:t>
            </a:r>
            <a:r>
              <a:rPr lang="fr-FR" baseline="0" dirty="0" err="1" smtClean="0"/>
              <a:t>polymorphism</a:t>
            </a:r>
            <a:endParaRPr lang="fr-FR" baseline="0" dirty="0" smtClean="0"/>
          </a:p>
          <a:p>
            <a:endParaRPr lang="fr-FR" baseline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504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dispartches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abstract </a:t>
            </a:r>
            <a:r>
              <a:rPr lang="fr-FR" baseline="0" dirty="0" err="1" smtClean="0"/>
              <a:t>factory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type </a:t>
            </a:r>
            <a:r>
              <a:rPr lang="fr-FR" baseline="0" dirty="0" err="1" smtClean="0"/>
              <a:t>dispatch</a:t>
            </a:r>
            <a:r>
              <a:rPr lang="fr-FR" baseline="0" dirty="0" smtClean="0"/>
              <a:t>)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$-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Abstract </a:t>
            </a:r>
            <a:r>
              <a:rPr lang="fr-FR" dirty="0" err="1" smtClean="0"/>
              <a:t>factory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</a:t>
            </a:r>
            <a:r>
              <a:rPr lang="fr-FR" dirty="0" err="1" smtClean="0"/>
              <a:t>denotation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(abstract) </a:t>
            </a:r>
            <a:r>
              <a:rPr lang="fr-FR" dirty="0" err="1" smtClean="0"/>
              <a:t>semantics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502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dirty="0" err="1" smtClean="0"/>
              <a:t>like</a:t>
            </a:r>
            <a:r>
              <a:rPr lang="fr-FR" dirty="0" smtClean="0"/>
              <a:t> java, a </a:t>
            </a:r>
            <a:r>
              <a:rPr lang="fr-FR" dirty="0" err="1" smtClean="0"/>
              <a:t>conceptual</a:t>
            </a:r>
            <a:r>
              <a:rPr lang="fr-FR" dirty="0" smtClean="0"/>
              <a:t> </a:t>
            </a:r>
            <a:r>
              <a:rPr lang="fr-FR" dirty="0" err="1" smtClean="0"/>
              <a:t>schema</a:t>
            </a:r>
            <a:r>
              <a:rPr lang="fr-FR" dirty="0" smtClean="0"/>
              <a:t> (of the FSM </a:t>
            </a:r>
            <a:r>
              <a:rPr lang="fr-FR" dirty="0" err="1" smtClean="0"/>
              <a:t>familly</a:t>
            </a:r>
            <a:r>
              <a:rPr lang="fr-FR" dirty="0" smtClean="0"/>
              <a:t>) </a:t>
            </a:r>
            <a:r>
              <a:rPr lang="fr-FR" dirty="0" err="1" smtClean="0"/>
              <a:t>will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on the top </a:t>
            </a:r>
            <a:r>
              <a:rPr lang="fr-FR" dirty="0" err="1" smtClean="0"/>
              <a:t>righ</a:t>
            </a:r>
            <a:r>
              <a:rPr lang="fr-FR" dirty="0" smtClean="0"/>
              <a:t> corner</a:t>
            </a:r>
          </a:p>
          <a:p>
            <a:endParaRPr lang="fr-FR" dirty="0" smtClean="0"/>
          </a:p>
          <a:p>
            <a:r>
              <a:rPr lang="fr-FR" dirty="0" smtClean="0"/>
              <a:t>Top right</a:t>
            </a:r>
            <a:r>
              <a:rPr lang="fr-FR" baseline="0" dirty="0" smtClean="0"/>
              <a:t> corner -&gt; </a:t>
            </a:r>
            <a:r>
              <a:rPr lang="fr-FR" baseline="0" dirty="0" err="1" smtClean="0"/>
              <a:t>conceptual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growing</a:t>
            </a:r>
            <a:r>
              <a:rPr lang="fr-FR" baseline="0" dirty="0" smtClean="0"/>
              <a:t>) model of the FSM </a:t>
            </a:r>
            <a:r>
              <a:rPr lang="fr-FR" baseline="0" dirty="0" err="1" smtClean="0"/>
              <a:t>family</a:t>
            </a:r>
            <a:r>
              <a:rPr lang="fr-FR" baseline="0" dirty="0" smtClean="0"/>
              <a:t>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dispartches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abstract </a:t>
            </a:r>
            <a:r>
              <a:rPr lang="fr-FR" baseline="0" dirty="0" err="1" smtClean="0"/>
              <a:t>factory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type </a:t>
            </a:r>
            <a:r>
              <a:rPr lang="fr-FR" baseline="0" dirty="0" err="1" smtClean="0"/>
              <a:t>dispatch</a:t>
            </a:r>
            <a:r>
              <a:rPr lang="fr-FR" baseline="0" dirty="0" smtClean="0"/>
              <a:t>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674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Top right</a:t>
            </a:r>
            <a:r>
              <a:rPr lang="fr-FR" baseline="0" dirty="0" smtClean="0"/>
              <a:t> corner -&gt; </a:t>
            </a:r>
            <a:r>
              <a:rPr lang="fr-FR" baseline="0" dirty="0" err="1" smtClean="0"/>
              <a:t>conceptual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growing</a:t>
            </a:r>
            <a:r>
              <a:rPr lang="fr-FR" baseline="0" dirty="0" smtClean="0"/>
              <a:t>) model of the FSM </a:t>
            </a:r>
            <a:r>
              <a:rPr lang="fr-FR" baseline="0" dirty="0" err="1" smtClean="0"/>
              <a:t>family</a:t>
            </a:r>
            <a:r>
              <a:rPr lang="fr-FR" baseline="0" dirty="0" smtClean="0"/>
              <a:t> 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dispartches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abstract </a:t>
            </a:r>
            <a:r>
              <a:rPr lang="fr-FR" baseline="0" dirty="0" err="1" smtClean="0"/>
              <a:t>factory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type </a:t>
            </a:r>
            <a:r>
              <a:rPr lang="fr-FR" baseline="0" dirty="0" err="1" smtClean="0"/>
              <a:t>dispatch</a:t>
            </a:r>
            <a:r>
              <a:rPr lang="fr-FR" baseline="0" dirty="0" smtClean="0"/>
              <a:t>)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$-</a:t>
            </a:r>
            <a:r>
              <a:rPr lang="fr-FR" dirty="0" err="1" smtClean="0"/>
              <a:t>method</a:t>
            </a:r>
            <a:endParaRPr lang="fr-FR" dirty="0" smtClean="0"/>
          </a:p>
          <a:p>
            <a:r>
              <a:rPr lang="fr-FR" dirty="0" smtClean="0"/>
              <a:t>Abstract </a:t>
            </a:r>
            <a:r>
              <a:rPr lang="fr-FR" dirty="0" err="1" smtClean="0"/>
              <a:t>factory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= </a:t>
            </a:r>
            <a:r>
              <a:rPr lang="fr-FR" dirty="0" err="1" smtClean="0"/>
              <a:t>denotation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(abstract) </a:t>
            </a:r>
            <a:r>
              <a:rPr lang="fr-FR" dirty="0" err="1" smtClean="0"/>
              <a:t>semantics</a:t>
            </a:r>
            <a:r>
              <a:rPr lang="fr-FR" dirty="0" smtClean="0"/>
              <a:t> </a:t>
            </a:r>
            <a:r>
              <a:rPr lang="fr-FR" dirty="0" err="1" smtClean="0"/>
              <a:t>object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810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dirty="0" err="1" smtClean="0"/>
              <a:t>dispatch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dispartches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specific</a:t>
            </a:r>
            <a:r>
              <a:rPr lang="fr-FR" baseline="0" dirty="0" smtClean="0"/>
              <a:t> abstract </a:t>
            </a:r>
            <a:r>
              <a:rPr lang="fr-FR" baseline="0" dirty="0" err="1" smtClean="0"/>
              <a:t>factory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methods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dynamic</a:t>
            </a:r>
            <a:r>
              <a:rPr lang="fr-FR" baseline="0" dirty="0" smtClean="0"/>
              <a:t> type </a:t>
            </a:r>
            <a:r>
              <a:rPr lang="fr-FR" baseline="0" dirty="0" err="1" smtClean="0"/>
              <a:t>dispatch</a:t>
            </a:r>
            <a:r>
              <a:rPr lang="fr-FR" baseline="0" dirty="0" smtClean="0"/>
              <a:t>)</a:t>
            </a:r>
          </a:p>
          <a:p>
            <a:endParaRPr lang="fr-FR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interface is extensible, and can be implemented multiple times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8559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noProof="0" dirty="0" smtClean="0"/>
              <a:t>New abstract factory method (denotation)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New dispatch method</a:t>
            </a:r>
          </a:p>
          <a:p>
            <a:pPr marL="171450" indent="-171450">
              <a:buFontTx/>
              <a:buChar char="-"/>
            </a:pPr>
            <a:r>
              <a:rPr lang="en-US" noProof="0" dirty="0" smtClean="0"/>
              <a:t>Redefinition</a:t>
            </a:r>
            <a:r>
              <a:rPr lang="en-US" baseline="0" noProof="0" dirty="0" smtClean="0"/>
              <a:t> </a:t>
            </a:r>
            <a:r>
              <a:rPr lang="en-US" noProof="0" dirty="0" smtClean="0"/>
              <a:t>the dispatch methods of the hierarchy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552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Ajouter</a:t>
            </a:r>
            <a:r>
              <a:rPr lang="fr-FR" baseline="0" dirty="0" smtClean="0"/>
              <a:t> un schéma de la structure d’héritage java ?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60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Executable</a:t>
            </a:r>
            <a:r>
              <a:rPr lang="fr-FR" dirty="0" smtClean="0"/>
              <a:t> FSM</a:t>
            </a:r>
          </a:p>
          <a:p>
            <a:r>
              <a:rPr lang="fr-FR" dirty="0" smtClean="0"/>
              <a:t>+</a:t>
            </a:r>
          </a:p>
          <a:p>
            <a:r>
              <a:rPr lang="fr-FR" dirty="0" smtClean="0"/>
              <a:t>Expression </a:t>
            </a:r>
            <a:r>
              <a:rPr lang="fr-FR" dirty="0" err="1" smtClean="0"/>
              <a:t>language</a:t>
            </a:r>
            <a:endParaRPr lang="fr-FR" dirty="0" smtClean="0"/>
          </a:p>
          <a:p>
            <a:r>
              <a:rPr lang="fr-FR" dirty="0" smtClean="0"/>
              <a:t>=</a:t>
            </a:r>
          </a:p>
          <a:p>
            <a:r>
              <a:rPr lang="fr-FR" dirty="0" err="1" smtClean="0"/>
              <a:t>Guarded</a:t>
            </a:r>
            <a:r>
              <a:rPr lang="fr-FR" dirty="0" smtClean="0"/>
              <a:t> FSM</a:t>
            </a:r>
          </a:p>
          <a:p>
            <a:endParaRPr lang="fr-FR" dirty="0" smtClean="0"/>
          </a:p>
          <a:p>
            <a:r>
              <a:rPr lang="fr-FR" dirty="0" err="1" smtClean="0"/>
              <a:t>Generation</a:t>
            </a:r>
            <a:r>
              <a:rPr lang="fr-FR" dirty="0" smtClean="0"/>
              <a:t> of the new </a:t>
            </a:r>
            <a:r>
              <a:rPr lang="fr-FR" dirty="0" err="1" smtClean="0"/>
              <a:t>semantics</a:t>
            </a:r>
            <a:r>
              <a:rPr lang="fr-FR" dirty="0" smtClean="0"/>
              <a:t> </a:t>
            </a:r>
            <a:r>
              <a:rPr lang="fr-FR" dirty="0" err="1" smtClean="0"/>
              <a:t>mapping</a:t>
            </a:r>
            <a:r>
              <a:rPr lang="fr-FR" dirty="0" smtClean="0"/>
              <a:t> </a:t>
            </a:r>
          </a:p>
          <a:p>
            <a:r>
              <a:rPr lang="fr-FR" dirty="0" smtClean="0"/>
              <a:t>+ A</a:t>
            </a:r>
            <a:r>
              <a:rPr lang="fr-FR" baseline="0" dirty="0" smtClean="0"/>
              <a:t> few </a:t>
            </a:r>
            <a:r>
              <a:rPr lang="fr-FR" baseline="0" dirty="0" err="1" smtClean="0"/>
              <a:t>lines</a:t>
            </a:r>
            <a:r>
              <a:rPr lang="fr-FR" baseline="0" dirty="0" smtClean="0"/>
              <a:t> of glue code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9095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generics</a:t>
            </a:r>
            <a:endParaRPr lang="fr-FR" dirty="0" smtClean="0"/>
          </a:p>
          <a:p>
            <a:r>
              <a:rPr lang="fr-FR" dirty="0" err="1" smtClean="0"/>
              <a:t>Maintaining</a:t>
            </a:r>
            <a:r>
              <a:rPr lang="fr-FR" dirty="0" smtClean="0"/>
              <a:t> the $ </a:t>
            </a:r>
            <a:r>
              <a:rPr lang="fr-FR" dirty="0" err="1" smtClean="0"/>
              <a:t>methods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painful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abstract the </a:t>
            </a:r>
            <a:r>
              <a:rPr lang="fr-FR" dirty="0" err="1" smtClean="0"/>
              <a:t>implementation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51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Evolves a lot, different versions developed incrementally, some reuse other</a:t>
            </a:r>
          </a:p>
          <a:p>
            <a:r>
              <a:rPr lang="en-US" noProof="0" dirty="0" smtClean="0"/>
              <a:t>A lot of the share common concepts</a:t>
            </a:r>
          </a:p>
          <a:p>
            <a:r>
              <a:rPr lang="en-US" noProof="0" dirty="0" smtClean="0"/>
              <a:t>Some</a:t>
            </a:r>
            <a:r>
              <a:rPr lang="en-US" baseline="0" noProof="0" dirty="0" smtClean="0"/>
              <a:t> are composed of concepts directly imported from the others		</a:t>
            </a:r>
          </a:p>
          <a:p>
            <a:endParaRPr lang="fr-FR" baseline="0" noProof="0" dirty="0" smtClean="0"/>
          </a:p>
          <a:p>
            <a:r>
              <a:rPr lang="fr-FR" baseline="0" noProof="0" dirty="0" err="1" smtClean="0"/>
              <a:t>We’d</a:t>
            </a:r>
            <a:r>
              <a:rPr lang="fr-FR" baseline="0" noProof="0" dirty="0" smtClean="0"/>
              <a:t> </a:t>
            </a:r>
            <a:r>
              <a:rPr lang="fr-FR" baseline="0" noProof="0" dirty="0" err="1" smtClean="0"/>
              <a:t>like</a:t>
            </a:r>
            <a:r>
              <a:rPr lang="fr-FR" baseline="0" noProof="0" dirty="0" smtClean="0"/>
              <a:t> to </a:t>
            </a:r>
            <a:r>
              <a:rPr lang="fr-FR" baseline="0" noProof="0" dirty="0" err="1" smtClean="0"/>
              <a:t>be</a:t>
            </a:r>
            <a:r>
              <a:rPr lang="fr-FR" baseline="0" noProof="0" dirty="0" smtClean="0"/>
              <a:t> able to </a:t>
            </a:r>
            <a:r>
              <a:rPr lang="fr-FR" baseline="0" noProof="0" dirty="0" err="1" smtClean="0"/>
              <a:t>reuse</a:t>
            </a:r>
            <a:r>
              <a:rPr lang="fr-FR" baseline="0" noProof="0" dirty="0" smtClean="0"/>
              <a:t> the </a:t>
            </a:r>
            <a:r>
              <a:rPr lang="fr-FR" baseline="0" noProof="0" dirty="0" err="1" smtClean="0"/>
              <a:t>modularily</a:t>
            </a:r>
            <a:r>
              <a:rPr lang="fr-FR" baseline="0" noProof="0" dirty="0" smtClean="0"/>
              <a:t> 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2569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2443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Implemented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EMF and </a:t>
            </a:r>
            <a:r>
              <a:rPr lang="fr-FR" dirty="0" err="1" smtClean="0"/>
              <a:t>Xtext</a:t>
            </a:r>
            <a:r>
              <a:rPr lang="fr-FR" dirty="0" smtClean="0"/>
              <a:t> </a:t>
            </a:r>
            <a:r>
              <a:rPr lang="fr-FR" dirty="0" err="1" smtClean="0"/>
              <a:t>so</a:t>
            </a:r>
            <a:r>
              <a:rPr lang="fr-FR" dirty="0" smtClean="0"/>
              <a:t> applicable in </a:t>
            </a:r>
            <a:r>
              <a:rPr lang="fr-FR" dirty="0" err="1" smtClean="0"/>
              <a:t>various</a:t>
            </a:r>
            <a:r>
              <a:rPr lang="fr-FR" dirty="0" smtClean="0"/>
              <a:t>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environment</a:t>
            </a:r>
            <a:endParaRPr lang="fr-FR" dirty="0" smtClean="0"/>
          </a:p>
          <a:p>
            <a:r>
              <a:rPr lang="fr-FR" dirty="0" err="1" smtClean="0"/>
              <a:t>Dedicated</a:t>
            </a:r>
            <a:r>
              <a:rPr lang="fr-FR" dirty="0" smtClean="0"/>
              <a:t> to help </a:t>
            </a:r>
            <a:r>
              <a:rPr lang="fr-FR" dirty="0" err="1" smtClean="0"/>
              <a:t>language</a:t>
            </a:r>
            <a:r>
              <a:rPr lang="fr-FR" dirty="0" smtClean="0"/>
              <a:t> </a:t>
            </a:r>
            <a:r>
              <a:rPr lang="fr-FR" dirty="0" err="1" smtClean="0"/>
              <a:t>engineers</a:t>
            </a:r>
            <a:r>
              <a:rPr lang="fr-FR" dirty="0" smtClean="0"/>
              <a:t> </a:t>
            </a:r>
            <a:r>
              <a:rPr lang="fr-FR" dirty="0" err="1" smtClean="0"/>
              <a:t>extends</a:t>
            </a:r>
            <a:r>
              <a:rPr lang="fr-FR" dirty="0" smtClean="0"/>
              <a:t> </a:t>
            </a:r>
            <a:r>
              <a:rPr lang="fr-FR" dirty="0" err="1" smtClean="0"/>
              <a:t>existing</a:t>
            </a:r>
            <a:r>
              <a:rPr lang="fr-FR" dirty="0" smtClean="0"/>
              <a:t> </a:t>
            </a:r>
            <a:r>
              <a:rPr lang="fr-FR" dirty="0" err="1" smtClean="0"/>
              <a:t>languages</a:t>
            </a:r>
            <a:r>
              <a:rPr lang="fr-FR" dirty="0" smtClean="0"/>
              <a:t>, customise </a:t>
            </a:r>
            <a:r>
              <a:rPr lang="fr-FR" dirty="0" err="1" smtClean="0"/>
              <a:t>their</a:t>
            </a:r>
            <a:r>
              <a:rPr lang="fr-FR" dirty="0" smtClean="0"/>
              <a:t> </a:t>
            </a:r>
            <a:r>
              <a:rPr lang="fr-FR" dirty="0" err="1" smtClean="0"/>
              <a:t>semantics</a:t>
            </a:r>
            <a:r>
              <a:rPr lang="fr-FR" dirty="0" smtClean="0"/>
              <a:t>, and combine </a:t>
            </a:r>
            <a:r>
              <a:rPr lang="fr-FR" dirty="0" err="1" smtClean="0"/>
              <a:t>such</a:t>
            </a:r>
            <a:r>
              <a:rPr lang="fr-FR" dirty="0" smtClean="0"/>
              <a:t> extensions</a:t>
            </a:r>
          </a:p>
          <a:p>
            <a:r>
              <a:rPr lang="fr-FR" dirty="0" smtClean="0"/>
              <a:t>ALE</a:t>
            </a:r>
            <a:r>
              <a:rPr lang="fr-FR" baseline="0" dirty="0" smtClean="0"/>
              <a:t> = </a:t>
            </a:r>
            <a:r>
              <a:rPr lang="fr-FR" baseline="0" dirty="0" err="1" smtClean="0"/>
              <a:t>operational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semantics</a:t>
            </a:r>
            <a:r>
              <a:rPr lang="fr-FR" baseline="0" dirty="0" smtClean="0"/>
              <a:t> + open-class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mechanism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fr-FR" baseline="0" dirty="0" smtClean="0"/>
              <a:t>Dire: </a:t>
            </a:r>
            <a:r>
              <a:rPr lang="fr-FR" baseline="0" dirty="0" err="1" smtClean="0"/>
              <a:t>Easier</a:t>
            </a:r>
            <a:r>
              <a:rPr lang="fr-FR" baseline="0" dirty="0" smtClean="0"/>
              <a:t>, type </a:t>
            </a:r>
            <a:r>
              <a:rPr lang="fr-FR" baseline="0" dirty="0" err="1" smtClean="0"/>
              <a:t>safe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modular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273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AD = </a:t>
            </a:r>
            <a:r>
              <a:rPr lang="fr-FR" dirty="0" err="1" smtClean="0"/>
              <a:t>activities</a:t>
            </a:r>
            <a:r>
              <a:rPr lang="fr-FR" dirty="0" smtClean="0"/>
              <a:t>, associations …</a:t>
            </a:r>
          </a:p>
          <a:p>
            <a:r>
              <a:rPr lang="fr-FR" dirty="0" smtClean="0"/>
              <a:t>RT = </a:t>
            </a:r>
            <a:r>
              <a:rPr lang="fr-FR" dirty="0" err="1" smtClean="0"/>
              <a:t>Tokens</a:t>
            </a:r>
            <a:r>
              <a:rPr lang="fr-FR" dirty="0" smtClean="0"/>
              <a:t>, traces…</a:t>
            </a:r>
          </a:p>
          <a:p>
            <a:endParaRPr lang="fr-FR" baseline="0" dirty="0" smtClean="0"/>
          </a:p>
          <a:p>
            <a:r>
              <a:rPr lang="fr-FR" baseline="0" dirty="0" smtClean="0"/>
              <a:t>Dire qu’on peut avoir de la modularité</a:t>
            </a:r>
          </a:p>
          <a:p>
            <a:endParaRPr lang="fr-FR" baseline="0" dirty="0" smtClean="0"/>
          </a:p>
          <a:p>
            <a:r>
              <a:rPr lang="fr-FR" baseline="0" dirty="0" smtClean="0"/>
              <a:t>Import/</a:t>
            </a:r>
            <a:r>
              <a:rPr lang="fr-FR" baseline="0" dirty="0" err="1" smtClean="0"/>
              <a:t>extends</a:t>
            </a:r>
            <a:r>
              <a:rPr lang="fr-FR" baseline="0" dirty="0" smtClean="0"/>
              <a:t> =&gt; flèches pointillées + stéréotypes entre chevrons</a:t>
            </a:r>
          </a:p>
          <a:p>
            <a:r>
              <a:rPr lang="fr-FR" baseline="0" dirty="0" err="1" smtClean="0"/>
              <a:t>Generations</a:t>
            </a:r>
            <a:r>
              <a:rPr lang="fr-FR" baseline="0" dirty="0" smtClean="0"/>
              <a:t> = flèches pleines en gras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7111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Emphazing</a:t>
            </a:r>
            <a:r>
              <a:rPr lang="fr-FR" baseline="0" dirty="0" smtClean="0"/>
              <a:t> on: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practical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747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Portable to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spaces</a:t>
            </a:r>
            <a:r>
              <a:rPr lang="fr-FR" dirty="0" smtClean="0"/>
              <a:t> (</a:t>
            </a:r>
            <a:r>
              <a:rPr lang="fr-FR" dirty="0" err="1" smtClean="0"/>
              <a:t>any</a:t>
            </a:r>
            <a:r>
              <a:rPr lang="fr-FR" dirty="0" smtClean="0"/>
              <a:t> OO </a:t>
            </a:r>
            <a:r>
              <a:rPr lang="fr-FR" dirty="0" err="1" smtClean="0"/>
              <a:t>language</a:t>
            </a:r>
            <a:r>
              <a:rPr lang="fr-FR" dirty="0" smtClean="0"/>
              <a:t>)</a:t>
            </a:r>
          </a:p>
          <a:p>
            <a:endParaRPr lang="fr-FR" dirty="0" smtClean="0"/>
          </a:p>
          <a:p>
            <a:r>
              <a:rPr lang="fr-FR" dirty="0" smtClean="0"/>
              <a:t>Rappeler les propriétés  cités slide de présentation de l’approche</a:t>
            </a:r>
            <a:r>
              <a:rPr lang="fr-FR" baseline="0" dirty="0" smtClean="0"/>
              <a:t> globale</a:t>
            </a:r>
          </a:p>
          <a:p>
            <a:endParaRPr lang="fr-FR" baseline="0" dirty="0" smtClean="0"/>
          </a:p>
          <a:p>
            <a:r>
              <a:rPr lang="fr-FR" baseline="0" dirty="0" smtClean="0"/>
              <a:t>Futur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:</a:t>
            </a:r>
          </a:p>
          <a:p>
            <a:r>
              <a:rPr lang="fr-FR" dirty="0" err="1" smtClean="0"/>
              <a:t>Towards</a:t>
            </a:r>
            <a:r>
              <a:rPr lang="fr-FR" dirty="0" smtClean="0"/>
              <a:t> </a:t>
            </a:r>
            <a:r>
              <a:rPr lang="fr-FR" dirty="0" err="1" smtClean="0"/>
              <a:t>language</a:t>
            </a:r>
            <a:r>
              <a:rPr lang="fr-FR" dirty="0" smtClean="0"/>
              <a:t> modules</a:t>
            </a:r>
            <a:endParaRPr lang="en-US" dirty="0" smtClean="0"/>
          </a:p>
          <a:p>
            <a:r>
              <a:rPr lang="en-US" dirty="0" smtClean="0"/>
              <a:t>Application of the REVISITOR pattern for translational semantics (Compilers)</a:t>
            </a:r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294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noProof="0" dirty="0" smtClean="0"/>
              <a:t>First: cool but not available in java</a:t>
            </a:r>
          </a:p>
          <a:p>
            <a:r>
              <a:rPr lang="en-US" noProof="0" dirty="0" smtClean="0"/>
              <a:t>Second:</a:t>
            </a:r>
            <a:r>
              <a:rPr lang="en-US" baseline="0" noProof="0" dirty="0" smtClean="0"/>
              <a:t> </a:t>
            </a:r>
            <a:r>
              <a:rPr lang="en-US" baseline="0" noProof="0" dirty="0" err="1" smtClean="0"/>
              <a:t>workds</a:t>
            </a:r>
            <a:r>
              <a:rPr lang="en-US" baseline="0" noProof="0" dirty="0" smtClean="0"/>
              <a:t> well as long a generated, allows different </a:t>
            </a:r>
            <a:r>
              <a:rPr lang="en-US" baseline="0" noProof="0" dirty="0" err="1" smtClean="0"/>
              <a:t>behaviour</a:t>
            </a:r>
            <a:r>
              <a:rPr lang="en-US" baseline="0" noProof="0" dirty="0" smtClean="0"/>
              <a:t> for an instance according to its static type</a:t>
            </a:r>
            <a:endParaRPr lang="en-US" noProof="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28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Abstract Syntax </a:t>
            </a:r>
            <a:r>
              <a:rPr lang="en-US" dirty="0" smtClean="0">
                <a:sym typeface="Wingdings" panose="05000000000000000000" pitchFamily="2" charset="2"/>
              </a:rPr>
              <a:t></a:t>
            </a:r>
            <a:r>
              <a:rPr lang="en-US" dirty="0" smtClean="0"/>
              <a:t> </a:t>
            </a:r>
            <a:r>
              <a:rPr lang="en-US" dirty="0" err="1" smtClean="0"/>
              <a:t>Metamodel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Represent language concepts as a set of </a:t>
            </a:r>
            <a:r>
              <a:rPr lang="en-US" dirty="0" err="1" smtClean="0"/>
              <a:t>metamodel</a:t>
            </a:r>
            <a:r>
              <a:rPr lang="en-US" dirty="0" smtClean="0"/>
              <a:t> classes and their relations</a:t>
            </a:r>
          </a:p>
          <a:p>
            <a:pPr lvl="1"/>
            <a:r>
              <a:rPr lang="en-US" dirty="0" smtClean="0"/>
              <a:t>Declared Explicitly</a:t>
            </a:r>
          </a:p>
          <a:p>
            <a:pPr lvl="1"/>
            <a:r>
              <a:rPr lang="fr-FR" dirty="0" smtClean="0"/>
              <a:t>Mutable</a:t>
            </a:r>
          </a:p>
          <a:p>
            <a:pPr lvl="1"/>
            <a:r>
              <a:rPr lang="en-US" dirty="0" smtClean="0"/>
              <a:t>Statically</a:t>
            </a:r>
            <a:r>
              <a:rPr lang="fr-FR" dirty="0" smtClean="0"/>
              <a:t> </a:t>
            </a:r>
            <a:r>
              <a:rPr lang="en-US" dirty="0" smtClean="0"/>
              <a:t>typed</a:t>
            </a:r>
          </a:p>
          <a:p>
            <a:r>
              <a:rPr lang="en-US" dirty="0" smtClean="0"/>
              <a:t>Execution Semantics </a:t>
            </a:r>
          </a:p>
          <a:p>
            <a:pPr lvl="1"/>
            <a:r>
              <a:rPr lang="en-US" dirty="0" smtClean="0"/>
              <a:t>Assign meaning to the syntax constructs</a:t>
            </a:r>
          </a:p>
          <a:p>
            <a:pPr lvl="1"/>
            <a:r>
              <a:rPr lang="en-US" dirty="0" smtClean="0"/>
              <a:t>Usually defined by an interpreter</a:t>
            </a:r>
          </a:p>
          <a:p>
            <a:pPr lvl="1"/>
            <a:r>
              <a:rPr lang="en-US" dirty="0" smtClean="0"/>
              <a:t>Implements it operational semantics in the form of transition function over model states</a:t>
            </a:r>
          </a:p>
          <a:p>
            <a:endParaRPr lang="fr-FR" dirty="0" smtClean="0"/>
          </a:p>
          <a:p>
            <a:r>
              <a:rPr lang="fr-FR" dirty="0" smtClean="0"/>
              <a:t>TODO : remplacer</a:t>
            </a:r>
            <a:r>
              <a:rPr lang="fr-FR" baseline="0" dirty="0" smtClean="0"/>
              <a:t> les sources par autre chose !!!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67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 lot of </a:t>
            </a:r>
            <a:r>
              <a:rPr lang="fr-FR" dirty="0" err="1" smtClean="0"/>
              <a:t>way</a:t>
            </a:r>
            <a:r>
              <a:rPr lang="fr-FR" dirty="0" smtClean="0"/>
              <a:t> to </a:t>
            </a:r>
            <a:r>
              <a:rPr lang="fr-FR" dirty="0" err="1" smtClean="0"/>
              <a:t>represent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thing</a:t>
            </a:r>
            <a:endParaRPr lang="fr-FR" baseline="0" dirty="0" smtClean="0"/>
          </a:p>
          <a:p>
            <a:endParaRPr lang="fr-FR" baseline="0" dirty="0" smtClean="0"/>
          </a:p>
          <a:p>
            <a:r>
              <a:rPr lang="en-US" noProof="0" dirty="0" smtClean="0"/>
              <a:t> - Justify the notion of « recurrent</a:t>
            </a:r>
            <a:r>
              <a:rPr lang="en-US" baseline="0" noProof="0" dirty="0" smtClean="0"/>
              <a:t> task »</a:t>
            </a:r>
          </a:p>
          <a:p>
            <a:r>
              <a:rPr lang="en-US" baseline="0" noProof="0" dirty="0" smtClean="0"/>
              <a:t>- Shares recurrent paradigms  =&gt; extension operations</a:t>
            </a:r>
            <a:endParaRPr lang="en-US" noProof="0" dirty="0" smtClean="0"/>
          </a:p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86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Montrer </a:t>
            </a:r>
            <a:r>
              <a:rPr lang="fr-FR" dirty="0" err="1" smtClean="0"/>
              <a:t>example</a:t>
            </a:r>
            <a:r>
              <a:rPr lang="fr-FR" dirty="0" smtClean="0"/>
              <a:t> de </a:t>
            </a:r>
            <a:r>
              <a:rPr lang="fr-FR" dirty="0" err="1" smtClean="0"/>
              <a:t>visitor</a:t>
            </a:r>
            <a:r>
              <a:rPr lang="fr-FR" baseline="0" dirty="0" smtClean="0"/>
              <a:t> / </a:t>
            </a:r>
            <a:r>
              <a:rPr lang="fr-FR" baseline="0" dirty="0" err="1" smtClean="0"/>
              <a:t>interpreter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Dire que </a:t>
            </a:r>
            <a:r>
              <a:rPr lang="fr-FR" baseline="0" dirty="0" err="1" smtClean="0"/>
              <a:t>visitor</a:t>
            </a:r>
            <a:r>
              <a:rPr lang="fr-FR" baseline="0" dirty="0" smtClean="0"/>
              <a:t> intrusif du côté du model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Bien expliquer ce qu’est la recompilation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Bien expliquer les conséquence de l’</a:t>
            </a:r>
            <a:r>
              <a:rPr lang="fr-FR" baseline="0" dirty="0" err="1" smtClean="0"/>
              <a:t>opportunistic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reuse</a:t>
            </a:r>
            <a:r>
              <a:rPr lang="fr-FR" baseline="0" dirty="0" smtClean="0"/>
              <a:t> (on ne peut pas toucher à un composant existant)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98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Incremental</a:t>
            </a:r>
            <a:r>
              <a:rPr lang="fr-FR" dirty="0" smtClean="0"/>
              <a:t> compilation =&gt; parce que le code compilé est parfois modifié à la main // le code compilé est</a:t>
            </a:r>
            <a:r>
              <a:rPr lang="fr-FR" baseline="0" dirty="0" smtClean="0"/>
              <a:t> distribué sans la </a:t>
            </a:r>
            <a:r>
              <a:rPr lang="fr-FR" baseline="0" dirty="0" err="1" smtClean="0"/>
              <a:t>spec</a:t>
            </a:r>
            <a:endParaRPr lang="fr-FR" baseline="0" dirty="0" smtClean="0"/>
          </a:p>
          <a:p>
            <a:r>
              <a:rPr lang="fr-FR" baseline="0" dirty="0" err="1" smtClean="0"/>
              <a:t>Opportunistic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reuse</a:t>
            </a:r>
            <a:r>
              <a:rPr lang="fr-FR" baseline="0" dirty="0" smtClean="0"/>
              <a:t> =&gt; parce que facilité pour la définition d’outils (mm first class </a:t>
            </a:r>
            <a:r>
              <a:rPr lang="fr-FR" baseline="0" dirty="0" err="1" smtClean="0"/>
              <a:t>entity</a:t>
            </a:r>
            <a:r>
              <a:rPr lang="fr-FR" baseline="0" dirty="0" smtClean="0"/>
              <a:t>)</a:t>
            </a:r>
          </a:p>
          <a:p>
            <a:endParaRPr lang="fr-FR" baseline="0" dirty="0" smtClean="0"/>
          </a:p>
          <a:p>
            <a:r>
              <a:rPr lang="fr-FR" baseline="0" dirty="0" smtClean="0"/>
              <a:t>TODO : Retoucher pour ajouter un </a:t>
            </a:r>
            <a:r>
              <a:rPr lang="fr-FR" baseline="0" dirty="0" err="1" smtClean="0"/>
              <a:t>highligh</a:t>
            </a:r>
            <a:r>
              <a:rPr lang="fr-FR" baseline="0" dirty="0" smtClean="0"/>
              <a:t> sur la partie exécution / </a:t>
            </a:r>
            <a:r>
              <a:rPr lang="fr-FR" baseline="0" dirty="0" err="1" smtClean="0"/>
              <a:t>guarded</a:t>
            </a:r>
            <a:endParaRPr lang="fr-FR" baseline="0" dirty="0" smtClean="0"/>
          </a:p>
          <a:p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Interpreter</a:t>
            </a:r>
            <a:r>
              <a:rPr lang="fr-FR" baseline="0" dirty="0" smtClean="0"/>
              <a:t> = </a:t>
            </a:r>
            <a:r>
              <a:rPr lang="fr-FR" baseline="0" dirty="0" err="1" smtClean="0"/>
              <a:t>adding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syntactic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modifying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defined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visitor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Interpreter</a:t>
            </a:r>
            <a:r>
              <a:rPr lang="fr-FR" baseline="0" dirty="0" smtClean="0"/>
              <a:t> = </a:t>
            </a:r>
            <a:r>
              <a:rPr lang="fr-FR" baseline="0" dirty="0" err="1" smtClean="0"/>
              <a:t>adding</a:t>
            </a:r>
            <a:r>
              <a:rPr lang="fr-FR" baseline="0" dirty="0" smtClean="0"/>
              <a:t> a new </a:t>
            </a:r>
            <a:r>
              <a:rPr lang="fr-FR" baseline="0" dirty="0" err="1" smtClean="0"/>
              <a:t>semantics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means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altering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syntactic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element</a:t>
            </a: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  <a:p>
            <a:r>
              <a:rPr lang="fr-FR" baseline="0" dirty="0" smtClean="0"/>
              <a:t>Trouver bon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dans 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P.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Wadler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“The Expression Problem,” http://homepages.inf.ed.ac.uk/wadler/papers/expression/expression.txt, Nov. 1998, Java Genericity mailing list.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850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Incremental</a:t>
            </a:r>
            <a:r>
              <a:rPr lang="fr-FR" dirty="0" smtClean="0"/>
              <a:t> compilation =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don’t</a:t>
            </a:r>
            <a:r>
              <a:rPr lang="fr-FR" dirty="0" smtClean="0"/>
              <a:t> 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access</a:t>
            </a:r>
            <a:r>
              <a:rPr lang="fr-FR" baseline="0" dirty="0" smtClean="0"/>
              <a:t> to the </a:t>
            </a:r>
            <a:r>
              <a:rPr lang="fr-FR" baseline="0" dirty="0" err="1" smtClean="0"/>
              <a:t>specification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previously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defined</a:t>
            </a:r>
            <a:r>
              <a:rPr lang="fr-FR" baseline="0" dirty="0" smtClean="0"/>
              <a:t> component</a:t>
            </a:r>
          </a:p>
          <a:p>
            <a:r>
              <a:rPr lang="fr-FR" baseline="0" dirty="0" err="1" smtClean="0"/>
              <a:t>Opportunistic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reuse</a:t>
            </a:r>
            <a:r>
              <a:rPr lang="fr-FR" baseline="0" dirty="0" smtClean="0"/>
              <a:t> = </a:t>
            </a:r>
          </a:p>
          <a:p>
            <a:endParaRPr lang="fr-FR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Incremental compilation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Existing implementations of the syntax and semantics of language modules should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 be modified, duplicated, or recompiled. Whole language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compilation would require access to the source code of the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base language (which might not be available), and would incur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non-linear performance penalty when compiling extensions.</a:t>
            </a:r>
          </a:p>
          <a:p>
            <a:endParaRPr lang="fr-FR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Opportunistic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reuse</a:t>
            </a:r>
            <a:r>
              <a:rPr lang="fr-F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: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It should be possible to reuse existing implementations of languages without anticipation. A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pattern relying on anticipation would require refactoring current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modeling frameworks (e.g., EMF) to regenerate existing code,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instance to insert accept methods to support the Visitor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pattern. This would prevent the applicability of the solution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legacy artifacts generated from widely-used modeling</a:t>
            </a:r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frameworks and complicate the work of language designers.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852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Because</a:t>
            </a:r>
            <a:r>
              <a:rPr lang="fr-FR" dirty="0" smtClean="0"/>
              <a:t> in the DSML/MDE </a:t>
            </a:r>
            <a:r>
              <a:rPr lang="fr-FR" dirty="0" err="1" smtClean="0"/>
              <a:t>community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the </a:t>
            </a:r>
            <a:r>
              <a:rPr lang="fr-FR" dirty="0" err="1" smtClean="0"/>
              <a:t>norm</a:t>
            </a:r>
            <a:r>
              <a:rPr lang="fr-FR" baseline="0" dirty="0" smtClean="0"/>
              <a:t> to have </a:t>
            </a:r>
            <a:r>
              <a:rPr lang="fr-FR" baseline="0" dirty="0" err="1" smtClean="0"/>
              <a:t>tools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interacting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model (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has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explicit), to </a:t>
            </a:r>
            <a:r>
              <a:rPr lang="fr-FR" baseline="0" dirty="0" err="1" smtClean="0"/>
              <a:t>modify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in place and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type </a:t>
            </a:r>
            <a:r>
              <a:rPr lang="fr-FR" baseline="0" dirty="0" err="1" smtClean="0"/>
              <a:t>safety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tools</a:t>
            </a:r>
            <a:r>
              <a:rPr lang="fr-FR" baseline="0" dirty="0" smtClean="0"/>
              <a:t> have to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conform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metamodel</a:t>
            </a:r>
            <a:r>
              <a:rPr lang="fr-FR" baseline="0" dirty="0" smtClean="0"/>
              <a:t>).</a:t>
            </a:r>
          </a:p>
          <a:p>
            <a:endParaRPr lang="fr-FR" baseline="0" dirty="0" smtClean="0"/>
          </a:p>
          <a:p>
            <a:endParaRPr lang="fr-FR" baseline="0" dirty="0" smtClean="0"/>
          </a:p>
          <a:p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the context of MDE, where explicit abstract syntax structures and mutability of models are prevalent</a:t>
            </a:r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27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fr-FR" baseline="0" dirty="0" err="1" smtClean="0"/>
              <a:t>Implementation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=</a:t>
            </a:r>
          </a:p>
          <a:p>
            <a:pPr marL="0" indent="0">
              <a:buFontTx/>
              <a:buNone/>
            </a:pPr>
            <a:r>
              <a:rPr lang="fr-FR" baseline="0" dirty="0" smtClean="0"/>
              <a:t>A </a:t>
            </a:r>
            <a:r>
              <a:rPr lang="fr-FR" baseline="0" dirty="0" err="1" smtClean="0"/>
              <a:t>semantic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mapping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syntax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semantics</a:t>
            </a: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/>
              <a:t>Independent and </a:t>
            </a:r>
            <a:r>
              <a:rPr lang="fr-FR" baseline="0" dirty="0" err="1" smtClean="0"/>
              <a:t>modular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semantics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definition</a:t>
            </a: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smtClean="0"/>
              <a:t>By </a:t>
            </a:r>
            <a:r>
              <a:rPr lang="fr-FR" baseline="0" dirty="0" err="1" smtClean="0"/>
              <a:t>decoupling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syntax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semantics</a:t>
            </a: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  <a:p>
            <a:pPr marL="0" indent="0">
              <a:buFontTx/>
              <a:buNone/>
            </a:pPr>
            <a:endParaRPr lang="fr-FR" baseline="0" dirty="0" smtClean="0"/>
          </a:p>
          <a:p>
            <a:pPr marL="0" indent="0">
              <a:buFontTx/>
              <a:buNone/>
            </a:pPr>
            <a:r>
              <a:rPr lang="fr-FR" baseline="0" dirty="0" err="1" smtClean="0"/>
              <a:t>Specification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level</a:t>
            </a:r>
            <a:r>
              <a:rPr lang="fr-FR" baseline="0" dirty="0" smtClean="0"/>
              <a:t> = 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explicit </a:t>
            </a:r>
            <a:r>
              <a:rPr lang="fr-FR" baseline="0" dirty="0" err="1" smtClean="0"/>
              <a:t>metamodel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ecore</a:t>
            </a:r>
            <a:r>
              <a:rPr lang="fr-FR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fr-FR" baseline="0" dirty="0" err="1" smtClean="0"/>
              <a:t>Operational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semantics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ALE Lang (Action </a:t>
            </a:r>
            <a:r>
              <a:rPr lang="fr-FR" baseline="0" dirty="0" err="1" smtClean="0"/>
              <a:t>Language</a:t>
            </a:r>
            <a:r>
              <a:rPr lang="fr-FR" baseline="0" dirty="0" smtClean="0"/>
              <a:t> for Ecore) // Object </a:t>
            </a:r>
            <a:r>
              <a:rPr lang="fr-FR" baseline="0" dirty="0" err="1" smtClean="0"/>
              <a:t>Oriented</a:t>
            </a:r>
            <a:r>
              <a:rPr lang="fr-FR" baseline="0" dirty="0" smtClean="0"/>
              <a:t> ~java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+ Open class </a:t>
            </a:r>
            <a:r>
              <a:rPr lang="fr-FR" baseline="0" dirty="0" err="1" smtClean="0"/>
              <a:t>mechanism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Abstract the </a:t>
            </a:r>
            <a:r>
              <a:rPr lang="fr-FR" baseline="0" dirty="0" err="1" smtClean="0"/>
              <a:t>implementation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details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AB823B-4AC6-48CD-A08B-A0770EEC6E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07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Modifiez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879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31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453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77347"/>
            <a:ext cx="10515600" cy="688068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40971"/>
            <a:ext cx="10515600" cy="4935992"/>
          </a:xfrm>
        </p:spPr>
        <p:txBody>
          <a:bodyPr/>
          <a:lstStyle/>
          <a:p>
            <a:pPr lvl="0"/>
            <a:r>
              <a:rPr lang="fr-FR" dirty="0" smtClean="0"/>
              <a:t>Modifiez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en-US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1636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54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79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791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72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26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407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4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067A7E-5A39-4EEA-9943-1F665AC7860E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030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3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x4viqEFN7PU" TargetMode="Externa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hyperlink" Target="http://www.eclipse.org/ecoretools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gif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ous-titr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Titre 1"/>
          <p:cNvSpPr txBox="1">
            <a:spLocks/>
          </p:cNvSpPr>
          <p:nvPr/>
        </p:nvSpPr>
        <p:spPr>
          <a:xfrm>
            <a:off x="102741" y="1122362"/>
            <a:ext cx="11929932" cy="28550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Revisiting Visitors </a:t>
            </a:r>
            <a:b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for Modular Extension </a:t>
            </a:r>
            <a:b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</a:br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+mn-lt"/>
              </a:rPr>
              <a:t>of Executable DSMLs</a:t>
            </a:r>
            <a:endParaRPr lang="en-US" sz="66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14" name="Sous-titre 2"/>
          <p:cNvSpPr txBox="1">
            <a:spLocks/>
          </p:cNvSpPr>
          <p:nvPr/>
        </p:nvSpPr>
        <p:spPr>
          <a:xfrm>
            <a:off x="102741" y="4152900"/>
            <a:ext cx="11929932" cy="11049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u="sng" dirty="0" smtClean="0">
                <a:solidFill>
                  <a:schemeClr val="accent1">
                    <a:lumMod val="50000"/>
                  </a:schemeClr>
                </a:solidFill>
              </a:rPr>
              <a:t>Manuel Leduc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</a:rPr>
              <a:t>, Thomas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</a:rPr>
              <a:t>Degueule</a:t>
            </a:r>
            <a:r>
              <a:rPr lang="en-US" smtClean="0">
                <a:solidFill>
                  <a:schemeClr val="accent1">
                    <a:lumMod val="50000"/>
                  </a:schemeClr>
                </a:solidFill>
              </a:rPr>
              <a:t>, Benoit Combemale, Tijs van der Storm, Olivier Barais 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734"/>
          <a:stretch/>
        </p:blipFill>
        <p:spPr>
          <a:xfrm>
            <a:off x="102741" y="-7408"/>
            <a:ext cx="2397863" cy="129434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897" y="73706"/>
            <a:ext cx="4210050" cy="78105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477" y="-14965"/>
            <a:ext cx="3900196" cy="1045253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73752"/>
            <a:ext cx="3852672" cy="198424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754" y="5257800"/>
            <a:ext cx="3915017" cy="156053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0380" y="5946257"/>
            <a:ext cx="2352293" cy="749094"/>
          </a:xfrm>
          <a:prstGeom prst="rect">
            <a:avLst/>
          </a:prstGeom>
        </p:spPr>
      </p:pic>
      <p:cxnSp>
        <p:nvCxnSpPr>
          <p:cNvPr id="21" name="Connecteur droit 20"/>
          <p:cNvCxnSpPr/>
          <p:nvPr/>
        </p:nvCxnSpPr>
        <p:spPr>
          <a:xfrm>
            <a:off x="102741" y="4100513"/>
            <a:ext cx="109427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21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ALE &amp; </a:t>
            </a:r>
            <a:r>
              <a:rPr lang="fr-FR" dirty="0" err="1" smtClean="0"/>
              <a:t>Revisitor</a:t>
            </a:r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09486"/>
            <a:ext cx="10515600" cy="2999416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5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11837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/>
                  <a:t>REVISITOR 	</a:t>
                </a:r>
                <a14:m>
                  <m:oMath xmlns:m="http://schemas.openxmlformats.org/officeDocument/2006/math">
                    <m:r>
                      <a:rPr lang="fr-FR" b="0" i="1"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fr-FR" dirty="0" smtClean="0"/>
                  <a:t> Implementation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/>
                </a:r>
                <a:br>
                  <a:rPr lang="fr-FR" dirty="0" smtClean="0"/>
                </a:br>
                <a:r>
                  <a:rPr lang="fr-FR" dirty="0" smtClean="0"/>
                  <a:t>	    ALE 	</a:t>
                </a:r>
                <a14:m>
                  <m:oMath xmlns:m="http://schemas.openxmlformats.org/officeDocument/2006/math">
                    <m:r>
                      <a:rPr lang="fr-FR" b="0" i="1"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 smtClean="0"/>
                  <a:t> Specification</a:t>
                </a:r>
                <a:endParaRPr lang="en-US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11837"/>
              </a:xfrm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0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sz="4400" dirty="0"/>
              <a:t>REVISITOR + ALE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86" y="1881638"/>
            <a:ext cx="9781432" cy="326675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12</a:t>
            </a:fld>
            <a:endParaRPr lang="en-US"/>
          </a:p>
        </p:txBody>
      </p:sp>
      <p:cxnSp>
        <p:nvCxnSpPr>
          <p:cNvPr id="8" name="Connecteur droit avec flèche 7"/>
          <p:cNvCxnSpPr/>
          <p:nvPr/>
        </p:nvCxnSpPr>
        <p:spPr>
          <a:xfrm>
            <a:off x="3505200" y="4279461"/>
            <a:ext cx="3594100" cy="18213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81657" y="4463594"/>
                <a:ext cx="10271778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𝑆𝑦𝑛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⟼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𝑆𝑒𝑚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7" y="4463594"/>
                <a:ext cx="10271778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7"/>
          <p:cNvGrpSpPr/>
          <p:nvPr/>
        </p:nvGrpSpPr>
        <p:grpSpPr>
          <a:xfrm>
            <a:off x="10160004" y="2572574"/>
            <a:ext cx="1573104" cy="792398"/>
            <a:chOff x="7659817" y="1488831"/>
            <a:chExt cx="1573104" cy="1072661"/>
          </a:xfrm>
        </p:grpSpPr>
        <p:sp>
          <p:nvSpPr>
            <p:cNvPr id="11" name="TextBox 10"/>
            <p:cNvSpPr txBox="1"/>
            <p:nvPr/>
          </p:nvSpPr>
          <p:spPr>
            <a:xfrm>
              <a:off x="7853248" y="1775181"/>
              <a:ext cx="1379673" cy="4999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Specification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2" name="Right Brace 12"/>
            <p:cNvSpPr/>
            <p:nvPr/>
          </p:nvSpPr>
          <p:spPr>
            <a:xfrm>
              <a:off x="7659817" y="1488831"/>
              <a:ext cx="193431" cy="1072661"/>
            </a:xfrm>
            <a:prstGeom prst="rightBrace">
              <a:avLst/>
            </a:prstGeom>
            <a:ln>
              <a:solidFill>
                <a:srgbClr val="1D48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7"/>
          <p:cNvGrpSpPr/>
          <p:nvPr/>
        </p:nvGrpSpPr>
        <p:grpSpPr>
          <a:xfrm>
            <a:off x="10160004" y="3472699"/>
            <a:ext cx="2031996" cy="1072661"/>
            <a:chOff x="7567246" y="1488831"/>
            <a:chExt cx="2031996" cy="1072661"/>
          </a:xfrm>
        </p:grpSpPr>
        <p:sp>
          <p:nvSpPr>
            <p:cNvPr id="14" name="TextBox 10"/>
            <p:cNvSpPr txBox="1"/>
            <p:nvPr/>
          </p:nvSpPr>
          <p:spPr>
            <a:xfrm>
              <a:off x="7906791" y="1849256"/>
              <a:ext cx="16924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Implementation</a:t>
              </a:r>
              <a:endParaRPr lang="en-US" dirty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  <p:sp>
          <p:nvSpPr>
            <p:cNvPr id="15" name="Right Brace 12"/>
            <p:cNvSpPr/>
            <p:nvPr/>
          </p:nvSpPr>
          <p:spPr>
            <a:xfrm>
              <a:off x="7567246" y="1488831"/>
              <a:ext cx="193431" cy="1072661"/>
            </a:xfrm>
            <a:prstGeom prst="rightBrace">
              <a:avLst/>
            </a:prstGeom>
            <a:ln>
              <a:solidFill>
                <a:srgbClr val="1D487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00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11837"/>
              </a:xfrm>
            </p:spPr>
            <p:txBody>
              <a:bodyPr>
                <a:normAutofit/>
              </a:bodyPr>
              <a:lstStyle/>
              <a:p>
                <a:r>
                  <a:rPr lang="fr-FR" dirty="0"/>
                  <a:t>REVISITOR 	</a:t>
                </a:r>
                <a14:m>
                  <m:oMath xmlns:m="http://schemas.openxmlformats.org/officeDocument/2006/math">
                    <m:r>
                      <a:rPr lang="fr-FR" b="1" i="1"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fr-FR" dirty="0"/>
                  <a:t> Implementation</a:t>
                </a:r>
                <a:br>
                  <a:rPr lang="fr-FR" dirty="0"/>
                </a:b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/>
                  <a:t>	    </a:t>
                </a:r>
                <a:r>
                  <a:rPr lang="fr-FR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ALE 	</a:t>
                </a:r>
                <a14:m>
                  <m:oMath xmlns:m="http://schemas.openxmlformats.org/officeDocument/2006/math">
                    <m:r>
                      <a:rPr lang="fr-FR" b="0" i="1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 Specification</a:t>
                </a: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11837"/>
              </a:xfrm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68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Abstract </a:t>
            </a:r>
            <a:r>
              <a:rPr lang="fr-FR" dirty="0" err="1" smtClean="0"/>
              <a:t>mapping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268" y="1799924"/>
            <a:ext cx="5944411" cy="44410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0" y="1168527"/>
                <a:ext cx="1219200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fr-FR" sz="3200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𝑆𝑦𝑛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</a:rPr>
                        <m:t> ⟼</m:t>
                      </m:r>
                      <m:r>
                        <a:rPr lang="fr-F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𝑆𝑒𝑚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168527"/>
                <a:ext cx="1219200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9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Simple</a:t>
            </a:r>
            <a:r>
              <a:rPr lang="fr-FR" i="1" dirty="0" smtClean="0"/>
              <a:t> </a:t>
            </a:r>
            <a:r>
              <a:rPr lang="fr-FR" dirty="0" smtClean="0"/>
              <a:t>FSM </a:t>
            </a:r>
            <a:r>
              <a:rPr lang="fr-FR" dirty="0" err="1" smtClean="0"/>
              <a:t>Language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84" y="1053194"/>
            <a:ext cx="4372575" cy="417541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014" y="4328399"/>
            <a:ext cx="6249971" cy="199332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3" y="3416099"/>
            <a:ext cx="10058392" cy="642539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4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REVISITOR Interface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5"/>
          <a:stretch/>
        </p:blipFill>
        <p:spPr>
          <a:xfrm>
            <a:off x="475171" y="903384"/>
            <a:ext cx="2873829" cy="124603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10" y="2492268"/>
            <a:ext cx="10058392" cy="6425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813160" y="2341266"/>
            <a:ext cx="3094893" cy="944545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93148" y="3206189"/>
            <a:ext cx="4009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FSM </a:t>
            </a:r>
            <a:r>
              <a:rPr lang="fr-FR" b="1" dirty="0" err="1" smtClean="0"/>
              <a:t>Semantic</a:t>
            </a:r>
            <a:r>
              <a:rPr lang="fr-FR" b="1" dirty="0" smtClean="0"/>
              <a:t> </a:t>
            </a:r>
            <a:r>
              <a:rPr lang="fr-FR" b="1" dirty="0" err="1" smtClean="0"/>
              <a:t>mapping</a:t>
            </a:r>
            <a:r>
              <a:rPr lang="fr-FR" b="1" dirty="0" smtClean="0"/>
              <a:t> </a:t>
            </a:r>
            <a:r>
              <a:rPr lang="fr-FR" b="1" dirty="0" err="1" smtClean="0"/>
              <a:t>implementation</a:t>
            </a:r>
            <a:endParaRPr lang="fr-FR" b="1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193148" y="3557075"/>
            <a:ext cx="5638157" cy="308898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S, T&gt;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 state(State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endParaRPr lang="en-US" sz="1400" dirty="0" smtClean="0">
              <a:solidFill>
                <a:srgbClr val="000000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M machine(Machine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[…]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 $(Machine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machine(</a:t>
            </a:r>
            <a:r>
              <a:rPr lang="en-US" sz="1400" dirty="0" smtClean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 $(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 $(State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03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REVISITOR </a:t>
            </a:r>
            <a:r>
              <a:rPr lang="fr-FR" dirty="0" err="1" smtClean="0"/>
              <a:t>Implementation</a:t>
            </a:r>
            <a:r>
              <a:rPr lang="fr-FR" dirty="0" smtClean="0"/>
              <a:t> : </a:t>
            </a:r>
            <a:r>
              <a:rPr lang="fr-FR" dirty="0" err="1" smtClean="0"/>
              <a:t>Pretty</a:t>
            </a:r>
            <a:r>
              <a:rPr lang="fr-FR" dirty="0" smtClean="0"/>
              <a:t> Printer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97475" y="3598270"/>
            <a:ext cx="5638157" cy="3078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S, T&gt;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 state(State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M machine(Machine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[…]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 $(Machine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machine(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 $(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 $(State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5"/>
          <a:stretch/>
        </p:blipFill>
        <p:spPr>
          <a:xfrm>
            <a:off x="475171" y="903384"/>
            <a:ext cx="2873829" cy="12460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661061" y="3178299"/>
            <a:ext cx="6359704" cy="33194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 { String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&lt;Pr, Pr, Pr, Pr&gt;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machine(Machine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().map(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$(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).print()).collect(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 ... */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state(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transition(Transition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=&gt;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733" y="316529"/>
            <a:ext cx="998062" cy="147333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Rectangle 10"/>
          <p:cNvSpPr/>
          <p:nvPr/>
        </p:nvSpPr>
        <p:spPr>
          <a:xfrm>
            <a:off x="3791583" y="1172521"/>
            <a:ext cx="6096000" cy="750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{}.$(</a:t>
            </a:r>
            <a:r>
              <a:rPr lang="en-US" sz="2000" dirty="0" err="1" smtClean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myMachine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2524881" y="3129420"/>
            <a:ext cx="3210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FSM </a:t>
            </a:r>
            <a:r>
              <a:rPr lang="fr-FR" b="1" dirty="0" err="1" smtClean="0"/>
              <a:t>Semantics</a:t>
            </a:r>
            <a:r>
              <a:rPr lang="fr-FR" b="1" dirty="0" smtClean="0"/>
              <a:t> </a:t>
            </a:r>
            <a:r>
              <a:rPr lang="fr-FR" b="1" dirty="0" err="1" smtClean="0"/>
              <a:t>implementation</a:t>
            </a:r>
            <a:endParaRPr lang="fr-FR" b="1" dirty="0" smtClean="0"/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17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38" y="2394528"/>
            <a:ext cx="10058392" cy="64253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954463" y="2336710"/>
            <a:ext cx="3597299" cy="78377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1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REVISITOR @</a:t>
            </a:r>
            <a:r>
              <a:rPr lang="fr-FR" dirty="0" err="1" smtClean="0"/>
              <a:t>Runtime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16948" y="751939"/>
            <a:ext cx="5638157" cy="30785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S, T&gt;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 state(State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M machine(Machine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[…]</a:t>
            </a: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 $(Machine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machine(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 $(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 $(State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6948" y="3830474"/>
            <a:ext cx="5638157" cy="2850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 { String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&lt;Pr, Pr, Pr, Pr&gt;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machine(Machine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states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.stream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().map(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$(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).print()).collect(</a:t>
            </a:r>
            <a:r>
              <a:rPr lang="en-US" sz="12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joining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state(State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 ... */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"*"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state(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transition(Transition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2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=&gt; "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2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9052" y="177347"/>
            <a:ext cx="6096000" cy="750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{}.$(</a:t>
            </a:r>
            <a:r>
              <a:rPr lang="en-US" sz="2000" dirty="0" err="1" smtClean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myMachine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Espace réservé du numéro de diapositive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539" y="1196820"/>
            <a:ext cx="6169284" cy="4896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1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REVISITOR </a:t>
            </a:r>
            <a:r>
              <a:rPr lang="fr-FR" dirty="0" err="1" smtClean="0"/>
              <a:t>Implementation</a:t>
            </a:r>
            <a:r>
              <a:rPr lang="fr-FR" dirty="0" smtClean="0"/>
              <a:t> : </a:t>
            </a:r>
            <a:r>
              <a:rPr lang="fr-FR" dirty="0" err="1" smtClean="0"/>
              <a:t>Execution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93148" y="3780658"/>
            <a:ext cx="5638157" cy="23974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S, T&gt;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F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S state(State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F $(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 $(State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595"/>
          <a:stretch/>
        </p:blipFill>
        <p:spPr>
          <a:xfrm>
            <a:off x="475171" y="903384"/>
            <a:ext cx="2873829" cy="124603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31305" y="3209603"/>
            <a:ext cx="5233194" cy="355001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Pr { String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&lt;Pr, Pr, Pr, Pr&gt;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machine(Machine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states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.stream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().map(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$(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).print()).collect(</a:t>
            </a:r>
            <a:r>
              <a:rPr lang="en-US" sz="1400" i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joining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state(State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 ... */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FinalState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"*"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state(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transition(Transition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event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 =&gt; 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target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name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246581"/>
            <a:ext cx="1841385" cy="1257334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0" name="Rectangle 9"/>
          <p:cNvSpPr/>
          <p:nvPr/>
        </p:nvSpPr>
        <p:spPr>
          <a:xfrm>
            <a:off x="5173229" y="3729433"/>
            <a:ext cx="6606322" cy="170591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Exe { </a:t>
            </a:r>
            <a:r>
              <a:rPr lang="fr-FR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();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ExeFSM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&lt;Exe, Exe, Exe, Exe&gt;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Exe machine(Machine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 ... */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/* ... */</a:t>
            </a: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791583" y="1172521"/>
            <a:ext cx="6096000" cy="7509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= </a:t>
            </a:r>
            <a:r>
              <a:rPr lang="en-US" sz="20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new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 {}.$(</a:t>
            </a:r>
            <a:r>
              <a:rPr lang="en-US" sz="2000" dirty="0" err="1" smtClean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myMachine</a:t>
            </a:r>
            <a:r>
              <a:rPr 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System.</a:t>
            </a:r>
            <a:r>
              <a:rPr lang="en-US" sz="2000" b="1" i="1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out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.println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20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.print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());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19</a:t>
            </a:fld>
            <a:endParaRPr lang="en-US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037" y="2375255"/>
            <a:ext cx="10058393" cy="73516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954463" y="2336710"/>
            <a:ext cx="3597299" cy="78377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ZoneTexte 16"/>
          <p:cNvSpPr txBox="1"/>
          <p:nvPr/>
        </p:nvSpPr>
        <p:spPr>
          <a:xfrm>
            <a:off x="1311037" y="3282354"/>
            <a:ext cx="4489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Independent FSM </a:t>
            </a:r>
            <a:r>
              <a:rPr lang="fr-FR" b="1" dirty="0" err="1" smtClean="0"/>
              <a:t>Semantics</a:t>
            </a:r>
            <a:r>
              <a:rPr lang="fr-FR" b="1" dirty="0" smtClean="0"/>
              <a:t> </a:t>
            </a:r>
            <a:r>
              <a:rPr lang="fr-FR" b="1" dirty="0" err="1" smtClean="0"/>
              <a:t>implementation</a:t>
            </a:r>
            <a:endParaRPr lang="fr-FR" b="1" dirty="0" smtClean="0"/>
          </a:p>
        </p:txBody>
      </p:sp>
    </p:spTree>
    <p:extLst>
      <p:ext uri="{BB962C8B-B14F-4D97-AF65-F5344CB8AC3E}">
        <p14:creationId xmlns:p14="http://schemas.microsoft.com/office/powerpoint/2010/main" val="398556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77347"/>
            <a:ext cx="10515600" cy="5999616"/>
          </a:xfrm>
        </p:spPr>
        <p:txBody>
          <a:bodyPr/>
          <a:lstStyle/>
          <a:p>
            <a:r>
              <a:rPr lang="en-US" dirty="0" smtClean="0"/>
              <a:t>Context &amp; Objectives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762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14" y="3111633"/>
            <a:ext cx="10058400" cy="1357545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Syntax</a:t>
            </a:r>
            <a:r>
              <a:rPr lang="fr-FR" dirty="0" smtClean="0"/>
              <a:t> </a:t>
            </a:r>
            <a:r>
              <a:rPr lang="fr-FR" dirty="0" err="1" smtClean="0"/>
              <a:t>Extensibility</a:t>
            </a:r>
            <a:r>
              <a:rPr lang="fr-FR" dirty="0" smtClean="0"/>
              <a:t>: </a:t>
            </a:r>
            <a:r>
              <a:rPr lang="fr-FR" dirty="0" err="1" smtClean="0"/>
              <a:t>Timed</a:t>
            </a:r>
            <a:r>
              <a:rPr lang="fr-FR" dirty="0" smtClean="0"/>
              <a:t> Transitions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95" y="913666"/>
            <a:ext cx="3204896" cy="23719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Rectangle 6"/>
          <p:cNvSpPr/>
          <p:nvPr/>
        </p:nvSpPr>
        <p:spPr>
          <a:xfrm>
            <a:off x="202503" y="4878661"/>
            <a:ext cx="8959889" cy="1919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6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S, T, TT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T&gt;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F, T&gt;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TT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TT $(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 $(Transition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transition(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392" y="199335"/>
            <a:ext cx="2744912" cy="1735258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Rectangle 8"/>
          <p:cNvSpPr/>
          <p:nvPr/>
        </p:nvSpPr>
        <p:spPr>
          <a:xfrm>
            <a:off x="4177554" y="3813784"/>
            <a:ext cx="3039034" cy="677829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20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202503" y="4531764"/>
            <a:ext cx="4105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TFSM semantic mapping implementation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0826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4696" y="4544017"/>
            <a:ext cx="8325905" cy="19195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6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S, T, TT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T&gt;</a:t>
            </a:r>
            <a:r>
              <a:rPr lang="en-US" sz="14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&lt;M, S, F, T&gt;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TT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TT $(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 $(Transition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transition(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Semantics</a:t>
            </a:r>
            <a:r>
              <a:rPr lang="fr-FR" dirty="0" smtClean="0"/>
              <a:t> </a:t>
            </a:r>
            <a:r>
              <a:rPr lang="fr-FR" dirty="0" err="1" smtClean="0"/>
              <a:t>Extensibility</a:t>
            </a:r>
            <a:r>
              <a:rPr lang="fr-FR" dirty="0" smtClean="0"/>
              <a:t>: </a:t>
            </a:r>
            <a:r>
              <a:rPr lang="fr-FR" dirty="0" err="1" smtClean="0"/>
              <a:t>Timed</a:t>
            </a:r>
            <a:r>
              <a:rPr lang="fr-FR" dirty="0" smtClean="0"/>
              <a:t> Transitions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166591" y="4785047"/>
            <a:ext cx="5833643" cy="19364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fr-FR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PrintTFSM</a:t>
            </a:r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PrintFSM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</a:t>
            </a:r>
            <a:r>
              <a:rPr lang="fr-FR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TFSMRev</a:t>
            </a: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&lt;Pr, Pr, Pr, Pr, Pr&gt;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@Override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Pr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TTransition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() -&gt;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time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</a:t>
            </a:r>
            <a:r>
              <a:rPr lang="en-US" sz="1400" dirty="0">
                <a:solidFill>
                  <a:srgbClr val="2A00FF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"@"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+ transition(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).print();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2457" y="141889"/>
            <a:ext cx="2095356" cy="2296657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21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83" y="2849216"/>
            <a:ext cx="10058400" cy="135754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0" y="1002875"/>
            <a:ext cx="3204896" cy="237196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4" name="Rectangle 13"/>
          <p:cNvSpPr/>
          <p:nvPr/>
        </p:nvSpPr>
        <p:spPr>
          <a:xfrm>
            <a:off x="5070473" y="4414794"/>
            <a:ext cx="379612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fr-FR" b="1" dirty="0"/>
              <a:t>TFSM </a:t>
            </a:r>
            <a:r>
              <a:rPr lang="fr-FR" b="1" dirty="0" err="1"/>
              <a:t>Semantics</a:t>
            </a:r>
            <a:r>
              <a:rPr lang="fr-FR" b="1" dirty="0"/>
              <a:t> </a:t>
            </a:r>
            <a:r>
              <a:rPr lang="fr-FR" b="1" dirty="0" err="1"/>
              <a:t>implementation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7585594" y="3539239"/>
            <a:ext cx="3386294" cy="732642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458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056" y="1292833"/>
            <a:ext cx="7559888" cy="4865920"/>
          </a:xfrm>
          <a:ln>
            <a:solidFill>
              <a:srgbClr val="002060"/>
            </a:solidFill>
          </a:ln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extensibility</a:t>
            </a:r>
            <a:endParaRPr lang="en-US" dirty="0"/>
          </a:p>
        </p:txBody>
      </p:sp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97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Generics</a:t>
            </a:r>
            <a:r>
              <a:rPr lang="fr-FR" dirty="0" smtClean="0"/>
              <a:t>, 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 </a:t>
            </a:r>
            <a:r>
              <a:rPr lang="fr-FR" dirty="0" err="1" smtClean="0"/>
              <a:t>boilerplate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8" name="ZoneTexte 7"/>
          <p:cNvSpPr txBox="1"/>
          <p:nvPr/>
        </p:nvSpPr>
        <p:spPr>
          <a:xfrm>
            <a:off x="1130271" y="5648464"/>
            <a:ext cx="7399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Way too complex for real world scenarios,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this is the REVISITOR Interface of a simple </a:t>
            </a:r>
            <a:r>
              <a:rPr lang="en-US" sz="2000" i="1" dirty="0" smtClean="0">
                <a:solidFill>
                  <a:srgbClr val="FF0000"/>
                </a:solidFill>
              </a:rPr>
              <a:t>Activity Diagram</a:t>
            </a:r>
            <a:r>
              <a:rPr lang="en-US" sz="2000" dirty="0" smtClean="0">
                <a:solidFill>
                  <a:srgbClr val="FF0000"/>
                </a:solidFill>
              </a:rPr>
              <a:t> language!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125" y="1135096"/>
            <a:ext cx="11830050" cy="443967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ActivitydiagramRevisitor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ActionT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__ExecutableNodeT,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__NamedElementT,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ActivityEdgeT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Activitydiagram__NamedElementT,Activitydiagram__ActivityFinalNodeT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__FinalNodeT,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Activitydiagram__NamedElementT,Activitydiagram__BooleanBinaryExpressionT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Activitydiagram__BooleanExpressionT,Activitydiagram__BooleanExpressionT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Activitydiagram__ExpressionT,Activitydiagram__BooleanUnaryExpressionT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Activitydiagram__BooleanExpressionT,Activitydiagram__BooleanValueT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__ValueT,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BooleanVariableT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__VariableT,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ControlFlowT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__ActivityEdgeT,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ControlNodeT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__ActivityNodeT,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__ControlNodeT,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ExecutableNodeT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Activitydiagram__ActivityNodeT,Activitydiagram__ExpressionT,Activitydiagram__FinalNodeT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__ControlNodeT,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ForkNodeT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__ControlNodeT,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Activitydiagram__ControlNodeT,Activitydiagram__IntegerCalculationExpressionT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Activitydiagram__IntegerExpressionT,Activitydiagram__IntegerComparisonExpressionT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Activitydiagram__IntegerExpressionT,Activitydiagram__IntegerExpressionT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__ExpressionT,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IntegerValueT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__ValueT,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IntegerVariableT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__VariableT,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__ControlNodeT,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MergeNodeT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Activitydiagram__ControlNodeT,Activitydiagram__NamedElementT,Activitydiagram__OpaqueActionT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Activitydiagram__ActionT,Activitydiagram__ValueT,Activitydiagram__VariableT&gt;</a:t>
            </a:r>
            <a:r>
              <a:rPr lang="en-US" sz="11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{</a:t>
            </a:r>
            <a:endParaRPr lang="en-US" sz="1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__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ControlNodeT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$(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final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.ControlNode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initialNode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.InitialNode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ActivityFinalNode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activityFinalNode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.ActivityFinalNode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decisionNode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.DecisionNode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MergeNode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mergeNode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.MergeNode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ForkNode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forkNode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.ForkNode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else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instanceof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return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joinNode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((</a:t>
            </a:r>
            <a:r>
              <a:rPr lang="en-US" sz="1100" u="sng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activitydiagram</a:t>
            </a:r>
            <a:r>
              <a:rPr lang="en-US" sz="11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.JoinNode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1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self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6000"/>
              </a:lnSpc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fr-FR" sz="11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… </a:t>
            </a:r>
            <a:r>
              <a:rPr lang="fr-FR" sz="11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(204 </a:t>
            </a:r>
            <a:r>
              <a:rPr lang="fr-FR" sz="1100" b="1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LoC</a:t>
            </a:r>
            <a:r>
              <a:rPr lang="fr-FR" sz="1100" b="1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100" b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23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5811837"/>
              </a:xfrm>
            </p:spPr>
            <p:txBody>
              <a:bodyPr>
                <a:normAutofit/>
              </a:bodyPr>
              <a:lstStyle/>
              <a:p>
                <a:r>
                  <a:rPr lang="fr-FR" dirty="0" smtClean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REVISITOR 	</a:t>
                </a:r>
                <a14:m>
                  <m:oMath xmlns:m="http://schemas.openxmlformats.org/officeDocument/2006/math">
                    <m:r>
                      <a:rPr lang="fr-FR" b="1" i="1"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fr-FR" dirty="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 Implementation</a:t>
                </a: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/>
                  <a:t/>
                </a:r>
                <a:br>
                  <a:rPr lang="fr-FR" dirty="0"/>
                </a:br>
                <a:r>
                  <a:rPr lang="fr-FR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	    ALE 	</a:t>
                </a:r>
                <a14:m>
                  <m:oMath xmlns:m="http://schemas.openxmlformats.org/officeDocument/2006/math">
                    <m:r>
                      <a:rPr lang="fr-FR" b="0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dirty="0">
                    <a:solidFill>
                      <a:schemeClr val="accent1">
                        <a:lumMod val="75000"/>
                      </a:schemeClr>
                    </a:solidFill>
                  </a:rPr>
                  <a:t> Specification</a:t>
                </a:r>
                <a:endParaRPr lang="en-US" dirty="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5811837"/>
              </a:xfrm>
              <a:blipFill>
                <a:blip r:embed="rId2"/>
                <a:stretch>
                  <a:fillRect l="-2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4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High-</a:t>
            </a:r>
            <a:r>
              <a:rPr lang="fr-FR" dirty="0" err="1" smtClean="0"/>
              <a:t>Level</a:t>
            </a:r>
            <a:r>
              <a:rPr lang="fr-FR" dirty="0" smtClean="0"/>
              <a:t> </a:t>
            </a:r>
            <a:r>
              <a:rPr lang="fr-FR" dirty="0" err="1" smtClean="0"/>
              <a:t>specifications</a:t>
            </a:r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882" y="1276352"/>
            <a:ext cx="11332534" cy="4053344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5483225" y="1430322"/>
            <a:ext cx="2321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chemeClr val="accent2">
                    <a:lumMod val="75000"/>
                  </a:schemeClr>
                </a:solidFill>
              </a:rPr>
              <a:t>Revisitor</a:t>
            </a:r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Generation</a:t>
            </a:r>
          </a:p>
        </p:txBody>
      </p:sp>
      <p:cxnSp>
        <p:nvCxnSpPr>
          <p:cNvPr id="9" name="Connecteur droit avec flèche 8"/>
          <p:cNvCxnSpPr>
            <a:stCxn id="7" idx="2"/>
          </p:cNvCxnSpPr>
          <p:nvPr/>
        </p:nvCxnSpPr>
        <p:spPr>
          <a:xfrm>
            <a:off x="6644024" y="1830432"/>
            <a:ext cx="890251" cy="1398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483225" y="5729806"/>
            <a:ext cx="247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>
                    <a:lumMod val="75000"/>
                  </a:schemeClr>
                </a:solidFill>
              </a:rPr>
              <a:t>Semantics Generation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13" name="Connecteur droit avec flèche 12"/>
          <p:cNvCxnSpPr>
            <a:stCxn id="11" idx="0"/>
          </p:cNvCxnSpPr>
          <p:nvPr/>
        </p:nvCxnSpPr>
        <p:spPr>
          <a:xfrm flipV="1">
            <a:off x="6723116" y="3142593"/>
            <a:ext cx="2809767" cy="25872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6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ALE – Open class Operational Semantics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0665" y="1036709"/>
            <a:ext cx="3310305" cy="499757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5"/>
          <p:cNvSpPr txBox="1">
            <a:spLocks/>
          </p:cNvSpPr>
          <p:nvPr/>
        </p:nvSpPr>
        <p:spPr>
          <a:xfrm>
            <a:off x="340149" y="1071881"/>
            <a:ext cx="3386504" cy="4700963"/>
          </a:xfrm>
          <a:prstGeom prst="rect">
            <a:avLst/>
          </a:prstGeom>
        </p:spPr>
        <p:txBody>
          <a:bodyPr lIns="91425" tIns="45713" rIns="91425" bIns="45713"/>
          <a:lstStyle>
            <a:lvl1pPr marL="342900" indent="-342900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1A4D7C"/>
              </a:buClr>
              <a:buFont typeface="Wingdings" panose="05000000000000000000" pitchFamily="2" charset="2"/>
              <a:buChar char="§"/>
              <a:defRPr lang="fr-FR" sz="2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61893" indent="352371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1A4D7C"/>
              </a:buClr>
              <a:buFont typeface="Arial" pitchFamily="34" charset="0"/>
              <a:buChar char="•"/>
              <a:defRPr sz="20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2pPr>
            <a:lvl3pPr marL="1076160" indent="36189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lr>
                <a:srgbClr val="1A4D7C"/>
              </a:buClr>
              <a:buFont typeface="Wingdings" panose="05000000000000000000" pitchFamily="2" charset="2"/>
              <a:buChar char="§"/>
              <a:defRPr sz="1800" baseline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3pPr>
            <a:lvl4pPr marL="1438055" indent="371418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–"/>
              <a:defRPr lang="fr-FR" sz="1800" baseline="0" dirty="0" smtClean="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4pPr>
            <a:lvl5pPr marL="1790425" indent="361893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Char char="»"/>
              <a:defRPr sz="1600">
                <a:solidFill>
                  <a:schemeClr val="tx2"/>
                </a:solidFill>
                <a:latin typeface="+mn-lt"/>
                <a:ea typeface="ＭＳ Ｐゴシック" pitchFamily="23" charset="-128"/>
                <a:cs typeface="+mn-cs"/>
              </a:defRPr>
            </a:lvl5pPr>
            <a:lvl6pPr marL="101425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6pPr>
            <a:lvl7pPr marL="147138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7pPr>
            <a:lvl8pPr marL="1928516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8pPr>
            <a:lvl9pPr marL="2385647" algn="l" rtl="0" eaLnBrk="1" fontAlgn="base" hangingPunct="1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+mn-lt"/>
                <a:ea typeface="Arial" charset="0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behavior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printing;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kern="0" dirty="0">
              <a:solidFill>
                <a:schemeClr val="tx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import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b="1" kern="0" dirty="0" err="1">
                <a:solidFill>
                  <a:srgbClr val="7F0055"/>
                </a:solidFill>
                <a:latin typeface="Inconsolata" panose="020B0609030003000000" pitchFamily="49" charset="0"/>
              </a:rPr>
              <a:t>ecore</a:t>
            </a:r>
            <a:r>
              <a:rPr lang="en-US" sz="1100" kern="0" dirty="0">
                <a:solidFill>
                  <a:srgbClr val="7F0055"/>
                </a:solidFill>
                <a:latin typeface="Inconsolata" panose="020B0609030003000000" pitchFamily="49" charset="0"/>
              </a:rPr>
              <a:t> </a:t>
            </a:r>
            <a:r>
              <a:rPr lang="en-US" sz="1100" kern="0" dirty="0">
                <a:solidFill>
                  <a:srgbClr val="2A00FF"/>
                </a:solidFill>
                <a:latin typeface="Inconsolata" panose="020B0609030003000000" pitchFamily="49" charset="0"/>
              </a:rPr>
              <a:t>“</a:t>
            </a:r>
            <a:r>
              <a:rPr lang="en-US" sz="1100" kern="0" dirty="0" err="1">
                <a:solidFill>
                  <a:srgbClr val="2A00FF"/>
                </a:solidFill>
                <a:latin typeface="Inconsolata" panose="020B0609030003000000" pitchFamily="49" charset="0"/>
              </a:rPr>
              <a:t>Fsm.ecore</a:t>
            </a:r>
            <a:r>
              <a:rPr lang="en-US" sz="1100" kern="0" dirty="0">
                <a:solidFill>
                  <a:srgbClr val="2A00FF"/>
                </a:solidFill>
                <a:latin typeface="Inconsolata" panose="020B0609030003000000" pitchFamily="49" charset="0"/>
              </a:rPr>
              <a:t>"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kern="0" dirty="0">
              <a:solidFill>
                <a:schemeClr val="tx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open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class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Machine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def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String print()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  String ret = </a:t>
            </a:r>
            <a:r>
              <a:rPr lang="en-US" sz="1100" kern="0" dirty="0">
                <a:solidFill>
                  <a:srgbClr val="2A00FF"/>
                </a:solidFill>
                <a:latin typeface="Inconsolata" panose="020B0609030003000000" pitchFamily="49" charset="0"/>
              </a:rPr>
              <a:t>""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for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(State s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in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i="1" kern="0" dirty="0" err="1">
                <a:solidFill>
                  <a:schemeClr val="tx1"/>
                </a:solidFill>
                <a:latin typeface="Inconsolata" panose="020B0609030003000000" pitchFamily="49" charset="0"/>
              </a:rPr>
              <a:t>self</a:t>
            </a:r>
            <a:r>
              <a:rPr lang="en-US" sz="1100" kern="0" dirty="0" err="1">
                <a:solidFill>
                  <a:schemeClr val="tx1"/>
                </a:solidFill>
                <a:latin typeface="Inconsolata" panose="020B0609030003000000" pitchFamily="49" charset="0"/>
              </a:rPr>
              <a:t>.states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)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    ret = ret + $[s].print();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return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ret;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kern="0" dirty="0">
              <a:solidFill>
                <a:schemeClr val="tx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open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class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State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def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String print() { </a:t>
            </a:r>
            <a:r>
              <a:rPr lang="en-US" sz="1100" kern="0" dirty="0">
                <a:solidFill>
                  <a:schemeClr val="bg1">
                    <a:lumMod val="50000"/>
                  </a:schemeClr>
                </a:solidFill>
                <a:latin typeface="Inconsolata" panose="020B0609030003000000" pitchFamily="49" charset="0"/>
              </a:rPr>
              <a:t>/* ... */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kern="0" dirty="0">
              <a:solidFill>
                <a:schemeClr val="tx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open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class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kern="0" dirty="0" err="1">
                <a:solidFill>
                  <a:schemeClr val="tx1"/>
                </a:solidFill>
                <a:latin typeface="Inconsolata" panose="020B0609030003000000" pitchFamily="49" charset="0"/>
              </a:rPr>
              <a:t>FinalState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def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String print()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chemeClr val="tx1"/>
                </a:solidFill>
                <a:latin typeface="Inconsolata" panose="020B0609030003000000" pitchFamily="49" charset="0"/>
              </a:rPr>
              <a:t>  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return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kern="0" dirty="0">
                <a:solidFill>
                  <a:srgbClr val="2A00FF"/>
                </a:solidFill>
                <a:latin typeface="Inconsolata" panose="020B0609030003000000" pitchFamily="49" charset="0"/>
              </a:rPr>
              <a:t>"*"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+ $[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super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].print();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}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100" kern="0" dirty="0">
              <a:solidFill>
                <a:schemeClr val="tx1"/>
              </a:solidFill>
              <a:latin typeface="Inconsolata" panose="020B0609030003000000" pitchFamily="49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open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class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Transition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def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String print()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  </a:t>
            </a:r>
            <a:r>
              <a:rPr lang="en-US" sz="1100" b="1" kern="0" dirty="0">
                <a:solidFill>
                  <a:srgbClr val="1C4875"/>
                </a:solidFill>
                <a:latin typeface="Inconsolata" panose="020B0609030003000000" pitchFamily="49" charset="0"/>
              </a:rPr>
              <a:t>return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</a:t>
            </a:r>
            <a:r>
              <a:rPr lang="en-US" sz="1100" i="1" kern="0" dirty="0" err="1">
                <a:solidFill>
                  <a:schemeClr val="tx1"/>
                </a:solidFill>
                <a:latin typeface="Inconsolata" panose="020B0609030003000000" pitchFamily="49" charset="0"/>
              </a:rPr>
              <a:t>self</a:t>
            </a:r>
            <a:r>
              <a:rPr lang="en-US" sz="1100" kern="0" dirty="0" err="1">
                <a:solidFill>
                  <a:schemeClr val="tx1"/>
                </a:solidFill>
                <a:latin typeface="Inconsolata" panose="020B0609030003000000" pitchFamily="49" charset="0"/>
              </a:rPr>
              <a:t>.event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+ </a:t>
            </a:r>
            <a:r>
              <a:rPr lang="en-US" sz="1100" kern="0" dirty="0">
                <a:solidFill>
                  <a:srgbClr val="2A00FF"/>
                </a:solidFill>
                <a:latin typeface="Inconsolata" panose="020B0609030003000000" pitchFamily="49" charset="0"/>
              </a:rPr>
              <a:t>"=&gt;"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+ </a:t>
            </a:r>
            <a:r>
              <a:rPr lang="en-US" sz="1100" i="1" kern="0" dirty="0">
                <a:solidFill>
                  <a:schemeClr val="tx1"/>
                </a:solidFill>
                <a:latin typeface="Inconsolata" panose="020B0609030003000000" pitchFamily="49" charset="0"/>
              </a:rPr>
              <a:t>self</a:t>
            </a: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.tgt.name;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100" kern="0" dirty="0">
                <a:solidFill>
                  <a:schemeClr val="tx1"/>
                </a:solidFill>
                <a:latin typeface="Inconsolata" panose="020B0609030003000000" pitchFamily="49" charset="0"/>
              </a:rPr>
              <a:t>}</a:t>
            </a:r>
          </a:p>
        </p:txBody>
      </p:sp>
      <p:grpSp>
        <p:nvGrpSpPr>
          <p:cNvPr id="8" name="Group 14"/>
          <p:cNvGrpSpPr/>
          <p:nvPr/>
        </p:nvGrpSpPr>
        <p:grpSpPr>
          <a:xfrm>
            <a:off x="4314986" y="1036709"/>
            <a:ext cx="3801374" cy="2125593"/>
            <a:chOff x="4086956" y="1137129"/>
            <a:chExt cx="3761644" cy="1957763"/>
          </a:xfrm>
        </p:grpSpPr>
        <p:sp>
          <p:nvSpPr>
            <p:cNvPr id="9" name="Rectangle 8"/>
            <p:cNvSpPr/>
            <p:nvPr/>
          </p:nvSpPr>
          <p:spPr>
            <a:xfrm>
              <a:off x="4086956" y="1137130"/>
              <a:ext cx="3661998" cy="195776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ontent Placeholder 5"/>
            <p:cNvSpPr txBox="1">
              <a:spLocks/>
            </p:cNvSpPr>
            <p:nvPr/>
          </p:nvSpPr>
          <p:spPr>
            <a:xfrm>
              <a:off x="4086957" y="1137129"/>
              <a:ext cx="3761643" cy="195776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45713" rIns="91425" bIns="45713"/>
            <a:lstStyle>
              <a:lvl1pPr marL="342900" indent="-342900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A4D7C"/>
                </a:buClr>
                <a:buFont typeface="Wingdings" panose="05000000000000000000" pitchFamily="2" charset="2"/>
                <a:buChar char="§"/>
                <a:defRPr lang="fr-FR" sz="2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361893" indent="352371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A4D7C"/>
                </a:buClr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2pPr>
              <a:lvl3pPr marL="1076160" indent="361893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A4D7C"/>
                </a:buClr>
                <a:buFont typeface="Wingdings" panose="05000000000000000000" pitchFamily="2" charset="2"/>
                <a:buChar char="§"/>
                <a:defRPr sz="1800" baseline="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3pPr>
              <a:lvl4pPr marL="1438055" indent="371418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lang="fr-FR" sz="1800" baseline="0" dirty="0" smtClean="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4pPr>
              <a:lvl5pPr marL="1790425" indent="361893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5pPr>
              <a:lvl6pPr marL="1014257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6pPr>
              <a:lvl7pPr marL="1471387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7pPr>
              <a:lvl8pPr marL="1928516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8pPr>
              <a:lvl9pPr marL="2385647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behavior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timedprinting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;</a:t>
              </a:r>
            </a:p>
            <a:p>
              <a:pPr marL="0" indent="0">
                <a:lnSpc>
                  <a:spcPct val="100000"/>
                </a:lnSpc>
                <a:buNone/>
              </a:pPr>
              <a:endParaRPr lang="en-US" sz="1100" kern="0" dirty="0">
                <a:solidFill>
                  <a:schemeClr val="tx1"/>
                </a:solidFill>
                <a:latin typeface="Inconsolata" panose="020B0609030003000000" pitchFamily="49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import</a:t>
              </a:r>
              <a:r>
                <a:rPr lang="en-US" sz="1100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 err="1">
                  <a:solidFill>
                    <a:srgbClr val="1C4875"/>
                  </a:solidFill>
                  <a:latin typeface="Inconsolata" panose="020B0609030003000000" pitchFamily="49" charset="0"/>
                </a:rPr>
                <a:t>ecore</a:t>
              </a:r>
              <a:r>
                <a:rPr lang="en-US" sz="1100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“</a:t>
              </a:r>
              <a:r>
                <a:rPr lang="en-US" sz="1100" kern="0" dirty="0" err="1">
                  <a:solidFill>
                    <a:srgbClr val="2A00FF"/>
                  </a:solidFill>
                  <a:latin typeface="Inconsolata" panose="020B0609030003000000" pitchFamily="49" charset="0"/>
                </a:rPr>
                <a:t>TimedFsm.ecore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”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;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import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ale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printing;</a:t>
              </a:r>
            </a:p>
            <a:p>
              <a:pPr marL="0" indent="0">
                <a:lnSpc>
                  <a:spcPct val="100000"/>
                </a:lnSpc>
                <a:buNone/>
              </a:pPr>
              <a:endParaRPr lang="en-US" sz="1100" kern="0" dirty="0">
                <a:solidFill>
                  <a:schemeClr val="tx1"/>
                </a:solidFill>
                <a:latin typeface="Inconsolata" panose="020B0609030003000000" pitchFamily="49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open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TimedTransition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{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def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String print() {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 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return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i="1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self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.time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+ 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“@"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+ $[</a:t>
              </a:r>
              <a:r>
                <a:rPr lang="en-US" sz="1100" b="1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super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].print();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}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}</a:t>
              </a: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4314985" y="3605136"/>
            <a:ext cx="3801374" cy="2403283"/>
            <a:chOff x="4086956" y="1137129"/>
            <a:chExt cx="3761644" cy="1957763"/>
          </a:xfrm>
        </p:grpSpPr>
        <p:sp>
          <p:nvSpPr>
            <p:cNvPr id="12" name="Rectangle 11"/>
            <p:cNvSpPr/>
            <p:nvPr/>
          </p:nvSpPr>
          <p:spPr>
            <a:xfrm>
              <a:off x="4086956" y="1137130"/>
              <a:ext cx="3661998" cy="1957762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Content Placeholder 5"/>
            <p:cNvSpPr txBox="1">
              <a:spLocks/>
            </p:cNvSpPr>
            <p:nvPr/>
          </p:nvSpPr>
          <p:spPr>
            <a:xfrm>
              <a:off x="4086957" y="1137129"/>
              <a:ext cx="3761643" cy="195776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25" tIns="45713" rIns="91425" bIns="45713"/>
            <a:lstStyle>
              <a:lvl1pPr marL="342900" indent="-342900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A4D7C"/>
                </a:buClr>
                <a:buFont typeface="Wingdings" panose="05000000000000000000" pitchFamily="2" charset="2"/>
                <a:buChar char="§"/>
                <a:defRPr lang="fr-FR" sz="2200" dirty="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1pPr>
              <a:lvl2pPr marL="361893" indent="352371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A4D7C"/>
                </a:buClr>
                <a:buFont typeface="Arial" pitchFamily="34" charset="0"/>
                <a:buChar char="•"/>
                <a:defRPr sz="200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2pPr>
              <a:lvl3pPr marL="1076160" indent="361893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1A4D7C"/>
                </a:buClr>
                <a:buFont typeface="Wingdings" panose="05000000000000000000" pitchFamily="2" charset="2"/>
                <a:buChar char="§"/>
                <a:defRPr sz="1800" baseline="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3pPr>
              <a:lvl4pPr marL="1438055" indent="371418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–"/>
                <a:defRPr lang="fr-FR" sz="1800" baseline="0" dirty="0" smtClean="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4pPr>
              <a:lvl5pPr marL="1790425" indent="361893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buChar char="»"/>
                <a:defRPr sz="1600">
                  <a:solidFill>
                    <a:schemeClr val="tx2"/>
                  </a:solidFill>
                  <a:latin typeface="+mn-lt"/>
                  <a:ea typeface="ＭＳ Ｐゴシック" pitchFamily="23" charset="-128"/>
                  <a:cs typeface="+mn-cs"/>
                </a:defRPr>
              </a:lvl5pPr>
              <a:lvl6pPr marL="1014257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6pPr>
              <a:lvl7pPr marL="1471387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7pPr>
              <a:lvl8pPr marL="1928516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8pPr>
              <a:lvl9pPr marL="2385647" algn="l" rtl="0" eaLnBrk="1" fontAlgn="base" hangingPunct="1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2"/>
                  </a:solidFill>
                  <a:latin typeface="+mn-lt"/>
                  <a:ea typeface="Arial" charset="0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behavior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execution;</a:t>
              </a:r>
            </a:p>
            <a:p>
              <a:pPr marL="0" indent="0">
                <a:lnSpc>
                  <a:spcPct val="100000"/>
                </a:lnSpc>
                <a:buNone/>
              </a:pPr>
              <a:endParaRPr lang="en-US" sz="1100" kern="0" dirty="0">
                <a:solidFill>
                  <a:schemeClr val="tx1"/>
                </a:solidFill>
                <a:latin typeface="Inconsolata" panose="020B0609030003000000" pitchFamily="49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import</a:t>
              </a:r>
              <a:r>
                <a:rPr lang="en-US" sz="1100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 err="1">
                  <a:solidFill>
                    <a:srgbClr val="1C4875"/>
                  </a:solidFill>
                  <a:latin typeface="Inconsolata" panose="020B0609030003000000" pitchFamily="49" charset="0"/>
                </a:rPr>
                <a:t>ecore</a:t>
              </a:r>
              <a:r>
                <a:rPr lang="en-US" sz="1100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“</a:t>
              </a:r>
              <a:r>
                <a:rPr lang="en-US" sz="1100" kern="0" dirty="0" err="1">
                  <a:solidFill>
                    <a:srgbClr val="2A00FF"/>
                  </a:solidFill>
                  <a:latin typeface="Inconsolata" panose="020B0609030003000000" pitchFamily="49" charset="0"/>
                </a:rPr>
                <a:t>GuardedFsm.ecore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”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;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import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ale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execfsm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;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import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>
                  <a:solidFill>
                    <a:srgbClr val="7F0055"/>
                  </a:solidFill>
                  <a:latin typeface="Inconsolata" panose="020B0609030003000000" pitchFamily="49" charset="0"/>
                </a:rPr>
                <a:t>ale</a:t>
              </a:r>
              <a:r>
                <a:rPr lang="en-US" sz="1100" kern="0" dirty="0">
                  <a:solidFill>
                    <a:srgbClr val="2A00FF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evalexp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;</a:t>
              </a:r>
            </a:p>
            <a:p>
              <a:pPr marL="0" indent="0">
                <a:lnSpc>
                  <a:spcPct val="100000"/>
                </a:lnSpc>
                <a:buNone/>
              </a:pPr>
              <a:endParaRPr lang="en-US" sz="1100" kern="0" dirty="0">
                <a:solidFill>
                  <a:schemeClr val="tx1"/>
                </a:solidFill>
                <a:latin typeface="Inconsolata" panose="020B0609030003000000" pitchFamily="49" charset="0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open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class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GuardedTransition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{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def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void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step(String 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ch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) {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  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if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($[</a:t>
              </a:r>
              <a:r>
                <a:rPr lang="en-US" sz="1100" i="1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self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.guard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].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eval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().equals(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true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))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    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$[</a:t>
              </a:r>
              <a:r>
                <a:rPr lang="en-US" sz="1100" b="1" kern="0" dirty="0">
                  <a:solidFill>
                    <a:srgbClr val="1C4875"/>
                  </a:solidFill>
                  <a:latin typeface="Inconsolata" panose="020B0609030003000000" pitchFamily="49" charset="0"/>
                </a:rPr>
                <a:t>super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].step(</a:t>
              </a:r>
              <a:r>
                <a:rPr lang="en-US" sz="1100" kern="0" dirty="0" err="1">
                  <a:solidFill>
                    <a:schemeClr val="tx1"/>
                  </a:solidFill>
                  <a:latin typeface="Inconsolata" panose="020B0609030003000000" pitchFamily="49" charset="0"/>
                </a:rPr>
                <a:t>ch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);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b="1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  </a:t>
              </a: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}</a:t>
              </a: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sz="1100" kern="0" dirty="0">
                  <a:solidFill>
                    <a:schemeClr val="tx1"/>
                  </a:solidFill>
                  <a:latin typeface="Inconsolata" panose="020B0609030003000000" pitchFamily="49" charset="0"/>
                </a:rPr>
                <a:t>}</a:t>
              </a:r>
            </a:p>
          </p:txBody>
        </p:sp>
      </p:grpSp>
      <p:sp>
        <p:nvSpPr>
          <p:cNvPr id="14" name="TextBox 18"/>
          <p:cNvSpPr txBox="1"/>
          <p:nvPr/>
        </p:nvSpPr>
        <p:spPr>
          <a:xfrm>
            <a:off x="1353614" y="6034283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Printing FSMs</a:t>
            </a:r>
          </a:p>
        </p:txBody>
      </p:sp>
      <p:sp>
        <p:nvSpPr>
          <p:cNvPr id="15" name="TextBox 19"/>
          <p:cNvSpPr txBox="1"/>
          <p:nvPr/>
        </p:nvSpPr>
        <p:spPr>
          <a:xfrm>
            <a:off x="5274549" y="3162302"/>
            <a:ext cx="18822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Printing Timed FSMs</a:t>
            </a:r>
          </a:p>
        </p:txBody>
      </p:sp>
      <p:sp>
        <p:nvSpPr>
          <p:cNvPr id="16" name="TextBox 20"/>
          <p:cNvSpPr txBox="1"/>
          <p:nvPr/>
        </p:nvSpPr>
        <p:spPr>
          <a:xfrm>
            <a:off x="4941452" y="6008419"/>
            <a:ext cx="2239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>
                    <a:lumMod val="50000"/>
                  </a:schemeClr>
                </a:solidFill>
              </a:rPr>
              <a:t>Executing Guarded FSMs</a:t>
            </a: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030" y="860811"/>
            <a:ext cx="1881214" cy="840405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40" y="2167248"/>
            <a:ext cx="2095500" cy="623777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6630" y="87834"/>
            <a:ext cx="774906" cy="7749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802164" y="5521795"/>
            <a:ext cx="31345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youtu.be/x4viqEFN7PU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8880116" y="4146870"/>
            <a:ext cx="2925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[EclipeCon’17] </a:t>
            </a:r>
            <a:r>
              <a:rPr lang="en-US" b="1" dirty="0" err="1" smtClean="0"/>
              <a:t>EcoreTools</a:t>
            </a:r>
            <a:r>
              <a:rPr lang="en-US" b="1" dirty="0" smtClean="0"/>
              <a:t> </a:t>
            </a:r>
            <a:r>
              <a:rPr lang="en-US" b="1" dirty="0"/>
              <a:t>Next: Executable DSL made (more) </a:t>
            </a:r>
            <a:r>
              <a:rPr lang="en-US" b="1" dirty="0" smtClean="0"/>
              <a:t>accessible</a:t>
            </a:r>
            <a:endParaRPr lang="en-US" b="1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0496" y="5021636"/>
            <a:ext cx="1905014" cy="571504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8802164" y="4092858"/>
            <a:ext cx="3081678" cy="1941425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039" y="3136083"/>
            <a:ext cx="2828205" cy="43037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8626739" y="3602869"/>
            <a:ext cx="359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9"/>
              </a:rPr>
              <a:t>http://www.eclipse.org/ecoretools</a:t>
            </a:r>
            <a:r>
              <a:rPr lang="en-US" dirty="0" smtClean="0">
                <a:hlinkClick r:id="rId9"/>
              </a:rPr>
              <a:t>/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8500395" y="2996697"/>
            <a:ext cx="3604088" cy="103472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8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811837"/>
          </a:xfrm>
        </p:spPr>
        <p:txBody>
          <a:bodyPr>
            <a:normAutofit/>
          </a:bodyPr>
          <a:lstStyle/>
          <a:p>
            <a:r>
              <a:rPr lang="fr-FR" dirty="0" smtClean="0">
                <a:solidFill>
                  <a:schemeClr val="accent1">
                    <a:lumMod val="75000"/>
                  </a:schemeClr>
                </a:solidFill>
              </a:rPr>
              <a:t>Evaluation</a:t>
            </a:r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79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Evaluation: </a:t>
            </a:r>
            <a:r>
              <a:rPr lang="fr-FR" dirty="0" err="1" smtClean="0"/>
              <a:t>Modular</a:t>
            </a:r>
            <a:r>
              <a:rPr lang="fr-FR" dirty="0" smtClean="0"/>
              <a:t> </a:t>
            </a:r>
            <a:r>
              <a:rPr lang="fr-FR" dirty="0" err="1" smtClean="0"/>
              <a:t>Implementation</a:t>
            </a:r>
            <a:r>
              <a:rPr lang="fr-FR" dirty="0" smtClean="0"/>
              <a:t> of </a:t>
            </a:r>
            <a:r>
              <a:rPr lang="fr-FR" dirty="0" err="1" smtClean="0"/>
              <a:t>fUML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306" y="981073"/>
            <a:ext cx="6999388" cy="3101525"/>
          </a:xfrm>
          <a:prstGeom prst="rect">
            <a:avLst/>
          </a:prstGeom>
        </p:spPr>
      </p:pic>
      <p:pic>
        <p:nvPicPr>
          <p:cNvPr id="6" name="Content Placeholder 6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77" y="981073"/>
            <a:ext cx="6938446" cy="5375279"/>
          </a:xfr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844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Performance Evaluation: </a:t>
            </a:r>
            <a:r>
              <a:rPr lang="fr-FR" dirty="0" err="1" smtClean="0"/>
              <a:t>Results</a:t>
            </a:r>
            <a:endParaRPr lang="en-US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349" y="1736270"/>
            <a:ext cx="4354105" cy="4620080"/>
          </a:xfrm>
        </p:spPr>
      </p:pic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838201" y="1053194"/>
            <a:ext cx="72859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Benchmarks taken from the Transformation Tool Contest (TTC’15)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Same semantics for all implementations.</a:t>
            </a:r>
          </a:p>
        </p:txBody>
      </p:sp>
      <p:sp>
        <p:nvSpPr>
          <p:cNvPr id="3" name="ZoneTexte 2"/>
          <p:cNvSpPr txBox="1"/>
          <p:nvPr/>
        </p:nvSpPr>
        <p:spPr>
          <a:xfrm>
            <a:off x="7239000" y="2381332"/>
            <a:ext cx="3132974" cy="10772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↗</a:t>
            </a:r>
            <a:r>
              <a:rPr lang="en-US" sz="3200" dirty="0"/>
              <a:t> Modularity</a:t>
            </a:r>
            <a:br>
              <a:rPr lang="en-US" sz="3200" dirty="0"/>
            </a:br>
            <a:r>
              <a:rPr lang="en-US" sz="3200" dirty="0"/>
              <a:t>     </a:t>
            </a:r>
            <a:r>
              <a:rPr lang="en-US" sz="3200" dirty="0" smtClean="0"/>
              <a:t>Execution</a:t>
            </a:r>
            <a:r>
              <a:rPr lang="fr-FR" sz="3200" dirty="0" smtClean="0"/>
              <a:t> </a:t>
            </a:r>
            <a:r>
              <a:rPr lang="fr-FR" sz="3200" dirty="0"/>
              <a:t>time</a:t>
            </a:r>
            <a:endParaRPr lang="en-US" sz="3200" dirty="0"/>
          </a:p>
        </p:txBody>
      </p:sp>
      <p:sp>
        <p:nvSpPr>
          <p:cNvPr id="8" name="Rectangle 7"/>
          <p:cNvSpPr/>
          <p:nvPr/>
        </p:nvSpPr>
        <p:spPr>
          <a:xfrm>
            <a:off x="7175832" y="2596776"/>
            <a:ext cx="60625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dirty="0">
                <a:solidFill>
                  <a:schemeClr val="accent6">
                    <a:lumMod val="75000"/>
                  </a:schemeClr>
                </a:solidFill>
              </a:rPr>
              <a:t>≈</a:t>
            </a:r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68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re 1"/>
          <p:cNvSpPr txBox="1">
            <a:spLocks/>
          </p:cNvSpPr>
          <p:nvPr/>
        </p:nvSpPr>
        <p:spPr>
          <a:xfrm>
            <a:off x="838200" y="365126"/>
            <a:ext cx="10515600" cy="688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>
                    <a:lumMod val="75000"/>
                  </a:schemeClr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fr-FR" sz="4000" dirty="0" err="1" smtClean="0"/>
              <a:t>DSLs</a:t>
            </a:r>
            <a:r>
              <a:rPr lang="fr-FR" dirty="0" smtClean="0"/>
              <a:t> </a:t>
            </a:r>
            <a:r>
              <a:rPr lang="fr-FR" dirty="0" err="1" smtClean="0"/>
              <a:t>Everywhere</a:t>
            </a:r>
            <a:endParaRPr lang="en-US" dirty="0"/>
          </a:p>
        </p:txBody>
      </p:sp>
      <p:sp>
        <p:nvSpPr>
          <p:cNvPr id="22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71" y="653611"/>
            <a:ext cx="4432228" cy="249312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8965" y="2204218"/>
            <a:ext cx="1524605" cy="1574338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753" y="621676"/>
            <a:ext cx="2264410" cy="64818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08" y="2870108"/>
            <a:ext cx="1413275" cy="1440570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9" y="2504226"/>
            <a:ext cx="2206360" cy="1756470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11" y="1188022"/>
            <a:ext cx="952500" cy="1257300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733" y="2204218"/>
            <a:ext cx="1360136" cy="1360136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5949" y="3673355"/>
            <a:ext cx="1469703" cy="1469703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211" y="4938658"/>
            <a:ext cx="1148038" cy="1148038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622" y="4915790"/>
            <a:ext cx="1071699" cy="1071699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270" y="4774966"/>
            <a:ext cx="1311730" cy="1311730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5008969"/>
            <a:ext cx="1212553" cy="1212553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598" y="2364463"/>
            <a:ext cx="1199891" cy="1199891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</a:t>
            </a:r>
            <a:r>
              <a:rPr lang="fr-FR" dirty="0" smtClean="0"/>
              <a:t> </a:t>
            </a:r>
            <a:r>
              <a:rPr lang="en-US" dirty="0" smtClean="0"/>
              <a:t>away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30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7556" y="1232796"/>
                <a:ext cx="11736887" cy="4756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fr-FR" sz="4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REVISITOR 	</a:t>
                </a:r>
                <a14:m>
                  <m:oMath xmlns:m="http://schemas.openxmlformats.org/officeDocument/2006/math">
                    <m:r>
                      <a:rPr lang="fr-FR" sz="4000" b="1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fr-FR" sz="40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fr-FR" sz="4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Implementation</a:t>
                </a:r>
              </a:p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fr-FR" sz="2400" dirty="0" err="1">
                    <a:solidFill>
                      <a:prstClr val="black"/>
                    </a:solidFill>
                  </a:rPr>
                  <a:t>Allows</a:t>
                </a:r>
                <a:r>
                  <a:rPr lang="fr-FR" sz="2400" dirty="0">
                    <a:solidFill>
                      <a:prstClr val="black"/>
                    </a:solidFill>
                  </a:rPr>
                  <a:t>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Modular</a:t>
                </a:r>
                <a:r>
                  <a:rPr lang="fr-FR" sz="2400" dirty="0">
                    <a:solidFill>
                      <a:prstClr val="black"/>
                    </a:solidFill>
                  </a:rPr>
                  <a:t>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extensibility</a:t>
                </a:r>
                <a:r>
                  <a:rPr lang="fr-FR" sz="2400" dirty="0">
                    <a:solidFill>
                      <a:prstClr val="black"/>
                    </a:solidFill>
                  </a:rPr>
                  <a:t> and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customization</a:t>
                </a:r>
                <a:r>
                  <a:rPr lang="fr-FR" sz="2400" dirty="0">
                    <a:solidFill>
                      <a:prstClr val="black"/>
                    </a:solidFill>
                  </a:rPr>
                  <a:t> for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xDSML</a:t>
                </a:r>
                <a:endParaRPr lang="fr-FR" sz="2400" dirty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fr-FR" sz="2400" dirty="0" err="1">
                    <a:solidFill>
                      <a:prstClr val="black"/>
                    </a:solidFill>
                  </a:rPr>
                  <a:t>Separate</a:t>
                </a:r>
                <a:r>
                  <a:rPr lang="fr-FR" sz="2400" dirty="0">
                    <a:solidFill>
                      <a:prstClr val="black"/>
                    </a:solidFill>
                  </a:rPr>
                  <a:t> compilation</a:t>
                </a:r>
              </a:p>
              <a:p>
                <a:r>
                  <a:rPr lang="fr-FR" sz="4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/>
                </a:r>
                <a:br>
                  <a:rPr lang="fr-FR" sz="4000" dirty="0" smtClean="0">
                    <a:solidFill>
                      <a:schemeClr val="accent5">
                        <a:lumMod val="75000"/>
                      </a:schemeClr>
                    </a:solidFill>
                  </a:rPr>
                </a:br>
                <a:r>
                  <a:rPr lang="fr-FR" sz="4000" dirty="0">
                    <a:solidFill>
                      <a:schemeClr val="accent5">
                        <a:lumMod val="75000"/>
                      </a:schemeClr>
                    </a:solidFill>
                  </a:rPr>
                  <a:t>	    ALE 	</a:t>
                </a:r>
                <a14:m>
                  <m:oMath xmlns:m="http://schemas.openxmlformats.org/officeDocument/2006/math">
                    <m:r>
                      <a:rPr lang="fr-FR" sz="4000" i="1">
                        <a:solidFill>
                          <a:schemeClr val="accent5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⟼</m:t>
                    </m:r>
                  </m:oMath>
                </a14:m>
                <a:r>
                  <a:rPr lang="en-US" sz="4000" dirty="0">
                    <a:solidFill>
                      <a:schemeClr val="accent5">
                        <a:lumMod val="75000"/>
                      </a:schemeClr>
                    </a:solidFill>
                  </a:rPr>
                  <a:t> </a:t>
                </a:r>
                <a:r>
                  <a:rPr lang="en-US" sz="4000" dirty="0" smtClean="0">
                    <a:solidFill>
                      <a:schemeClr val="accent5">
                        <a:lumMod val="75000"/>
                      </a:schemeClr>
                    </a:solidFill>
                  </a:rPr>
                  <a:t>Specification</a:t>
                </a:r>
              </a:p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prstClr val="black"/>
                    </a:solidFill>
                  </a:rPr>
                  <a:t>Uniform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object-oriented</a:t>
                </a:r>
                <a:r>
                  <a:rPr lang="fr-FR" sz="2400" dirty="0">
                    <a:solidFill>
                      <a:prstClr val="black"/>
                    </a:solidFill>
                  </a:rPr>
                  <a:t>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framework</a:t>
                </a:r>
                <a:endParaRPr lang="fr-FR" sz="2400" dirty="0">
                  <a:solidFill>
                    <a:prstClr val="black"/>
                  </a:solidFill>
                </a:endParaRPr>
              </a:p>
              <a:p>
                <a:pPr marL="685800" lvl="1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prstClr val="black"/>
                    </a:solidFill>
                  </a:rPr>
                  <a:t>Advance type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checking</a:t>
                </a:r>
                <a:r>
                  <a:rPr lang="fr-FR" sz="2400" dirty="0">
                    <a:solidFill>
                      <a:prstClr val="black"/>
                    </a:solidFill>
                  </a:rPr>
                  <a:t> to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ensure</a:t>
                </a:r>
                <a:r>
                  <a:rPr lang="fr-FR" sz="2400" dirty="0">
                    <a:solidFill>
                      <a:prstClr val="black"/>
                    </a:solidFill>
                  </a:rPr>
                  <a:t>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safe</a:t>
                </a:r>
                <a:r>
                  <a:rPr lang="fr-FR" sz="2400" dirty="0">
                    <a:solidFill>
                      <a:prstClr val="black"/>
                    </a:solidFill>
                  </a:rPr>
                  <a:t>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definition</a:t>
                </a:r>
                <a:r>
                  <a:rPr lang="fr-FR" sz="2400" dirty="0">
                    <a:solidFill>
                      <a:prstClr val="black"/>
                    </a:solidFill>
                  </a:rPr>
                  <a:t> and manipulation of </a:t>
                </a:r>
                <a:r>
                  <a:rPr lang="fr-FR" sz="2400" dirty="0" err="1">
                    <a:solidFill>
                      <a:prstClr val="black"/>
                    </a:solidFill>
                  </a:rPr>
                  <a:t>xDSML</a:t>
                </a:r>
                <a:endParaRPr lang="fr-FR" sz="2400" dirty="0">
                  <a:solidFill>
                    <a:prstClr val="black"/>
                  </a:solidFill>
                </a:endParaRPr>
              </a:p>
              <a:p>
                <a:endParaRPr lang="fr-FR" sz="4000" dirty="0" smtClean="0">
                  <a:solidFill>
                    <a:schemeClr val="accent5">
                      <a:lumMod val="75000"/>
                    </a:schemeClr>
                  </a:solidFill>
                </a:endParaRPr>
              </a:p>
              <a:p>
                <a:r>
                  <a:rPr lang="en-US" sz="4000" dirty="0" smtClean="0"/>
                  <a:t>⤇ </a:t>
                </a:r>
                <a:r>
                  <a:rPr lang="fr-FR" sz="4000" dirty="0" err="1" smtClean="0"/>
                  <a:t>Improvement</a:t>
                </a:r>
                <a:r>
                  <a:rPr lang="fr-FR" sz="4000" dirty="0" smtClean="0"/>
                  <a:t> </a:t>
                </a:r>
                <a:r>
                  <a:rPr lang="fr-FR" sz="4000" dirty="0" err="1"/>
                  <a:t>wrt</a:t>
                </a:r>
                <a:r>
                  <a:rPr lang="fr-FR" sz="4000" dirty="0"/>
                  <a:t>. the </a:t>
                </a:r>
                <a:r>
                  <a:rPr lang="fr-FR" sz="4000" dirty="0" smtClean="0"/>
                  <a:t>Switch </a:t>
                </a:r>
                <a:r>
                  <a:rPr lang="fr-FR" sz="4000" dirty="0"/>
                  <a:t>class </a:t>
                </a:r>
                <a:r>
                  <a:rPr lang="fr-FR" sz="4000" dirty="0" err="1"/>
                  <a:t>generated</a:t>
                </a:r>
                <a:r>
                  <a:rPr lang="fr-FR" sz="4000" dirty="0"/>
                  <a:t> by EMF</a:t>
                </a:r>
                <a:endParaRPr lang="en-US" sz="4000" dirty="0">
                  <a:solidFill>
                    <a:schemeClr val="accent5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556" y="1232796"/>
                <a:ext cx="11736887" cy="4756174"/>
              </a:xfrm>
              <a:prstGeom prst="rect">
                <a:avLst/>
              </a:prstGeom>
              <a:blipFill>
                <a:blip r:embed="rId3"/>
                <a:stretch>
                  <a:fillRect l="-1817" t="-2308" r="-1506"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820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16600" b="1" dirty="0">
                <a:solidFill>
                  <a:schemeClr val="accent1">
                    <a:lumMod val="75000"/>
                  </a:schemeClr>
                </a:solidFill>
                <a:latin typeface="+mn-lt"/>
              </a:rPr>
              <a:t>EOF</a:t>
            </a:r>
            <a:endParaRPr lang="en-US" sz="16600" b="1" dirty="0">
              <a:solidFill>
                <a:schemeClr val="accent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Espace réservé du texte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97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Inheritance</a:t>
            </a:r>
            <a:endParaRPr lang="en-US" dirty="0"/>
          </a:p>
        </p:txBody>
      </p:sp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fr-FR" b="1" dirty="0" smtClean="0"/>
              <a:t>Multiple </a:t>
            </a:r>
            <a:r>
              <a:rPr lang="fr-FR" b="1" dirty="0" err="1" smtClean="0"/>
              <a:t>bound</a:t>
            </a:r>
            <a:r>
              <a:rPr lang="fr-FR" b="1" dirty="0" smtClean="0"/>
              <a:t> </a:t>
            </a:r>
            <a:r>
              <a:rPr lang="fr-FR" b="1" dirty="0" err="1" smtClean="0"/>
              <a:t>available</a:t>
            </a:r>
            <a:r>
              <a:rPr lang="fr-FR" b="1" dirty="0" smtClean="0"/>
              <a:t/>
            </a:r>
            <a:br>
              <a:rPr lang="fr-FR" b="1" dirty="0" smtClean="0"/>
            </a:b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ABCRev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&lt;AT, BT, CT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AT &amp; </a:t>
            </a:r>
            <a:r>
              <a:rPr lang="en-US" sz="1600" u="sng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BT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&gt; { </a:t>
            </a:r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/*...*/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}</a:t>
            </a:r>
            <a:endParaRPr lang="fr-FR" sz="1600" dirty="0"/>
          </a:p>
          <a:p>
            <a:r>
              <a:rPr lang="fr-FR" b="1" dirty="0" err="1" smtClean="0"/>
              <a:t>Otherwise</a:t>
            </a:r>
            <a:r>
              <a:rPr lang="fr-FR" dirty="0" smtClean="0"/>
              <a:t> </a:t>
            </a:r>
            <a:r>
              <a:rPr lang="fr-FR" dirty="0"/>
              <a:t/>
            </a:r>
            <a:br>
              <a:rPr lang="fr-FR" dirty="0"/>
            </a:br>
            <a:endParaRPr lang="fr-FR" dirty="0" smtClean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114" y="3879850"/>
            <a:ext cx="1704975" cy="247650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1056573" y="2633464"/>
            <a:ext cx="9848851" cy="4044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interface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ABCRev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&lt;AT, BT, CT, CT_A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AT, CT_B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extends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BT&gt;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CT c(C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CT_A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c_as_a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CT_B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c_as_b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(C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AT $(A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instanceof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C)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c_as_a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((C)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a(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 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default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BT $(B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 {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instanceof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C)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c_as_b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((C) 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  </a:t>
            </a:r>
            <a:r>
              <a:rPr lang="en-US" sz="16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b(</a:t>
            </a:r>
            <a:r>
              <a:rPr lang="en-US" sz="16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it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);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  }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Consolas" panose="020B0609020204030204" pitchFamily="49" charset="0"/>
              </a:rPr>
              <a:t>}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13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7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54" y="890112"/>
            <a:ext cx="1670891" cy="208725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Rectangle 7"/>
          <p:cNvSpPr/>
          <p:nvPr/>
        </p:nvSpPr>
        <p:spPr>
          <a:xfrm>
            <a:off x="106157" y="5113153"/>
            <a:ext cx="8763000" cy="10143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GuardedRev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&lt;…&gt;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FSMRev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&lt;…&gt;,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ExpRev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&lt;…&gt;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G guarded(Guarded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646464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@Override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 $(Transition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 $(Guarded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…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52" y="172245"/>
            <a:ext cx="2953597" cy="1901082"/>
          </a:xfrm>
          <a:ln>
            <a:solidFill>
              <a:srgbClr val="002060"/>
            </a:solidFill>
          </a:ln>
        </p:spPr>
      </p:pic>
      <p:sp>
        <p:nvSpPr>
          <p:cNvPr id="6" name="ZoneTexte 5"/>
          <p:cNvSpPr txBox="1"/>
          <p:nvPr/>
        </p:nvSpPr>
        <p:spPr>
          <a:xfrm>
            <a:off x="2423162" y="1074449"/>
            <a:ext cx="6445995" cy="1936428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Guarded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Transition {</a:t>
            </a:r>
            <a:r>
              <a:rPr lang="en-US" sz="1400" dirty="0"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guard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b="1" dirty="0" smtClean="0">
              <a:solidFill>
                <a:srgbClr val="7F0055"/>
              </a:solidFill>
              <a:latin typeface="Consolas" panose="020B06090202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 smtClean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interface</a:t>
            </a:r>
            <a:r>
              <a:rPr lang="en-US" sz="1400" dirty="0" smtClean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ExecGuarded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extends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GuardedAlg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&lt;…&gt;,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ExecFSM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EvalExp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default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St guarded(Guarded 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return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-&gt; {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</a:t>
            </a:r>
            <a:r>
              <a:rPr lang="en-US" sz="1400" b="1" dirty="0">
                <a:solidFill>
                  <a:srgbClr val="7F0055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($(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lang="en-US" sz="1400" dirty="0" err="1">
                <a:solidFill>
                  <a:srgbClr val="0000C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guard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r>
              <a:rPr lang="en-US" sz="1400" dirty="0" err="1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eval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 transition(</a:t>
            </a:r>
            <a:r>
              <a:rPr lang="en-US" sz="1400" dirty="0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it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).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step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sz="1400" dirty="0" err="1">
                <a:solidFill>
                  <a:srgbClr val="6A3E3E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ch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};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}</a:t>
            </a:r>
            <a:endParaRPr lang="en-U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}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3950676" y="4372708"/>
            <a:ext cx="2419979" cy="631371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extensibility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641403" y="4371033"/>
            <a:ext cx="3024554" cy="653143"/>
          </a:xfrm>
          <a:prstGeom prst="rec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33</a:t>
            </a:fld>
            <a:endParaRPr lang="en-US"/>
          </a:p>
        </p:txBody>
      </p:sp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6" y="3084530"/>
            <a:ext cx="10058400" cy="199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55078"/>
            <a:ext cx="10515600" cy="688068"/>
          </a:xfrm>
        </p:spPr>
        <p:txBody>
          <a:bodyPr/>
          <a:lstStyle/>
          <a:p>
            <a:r>
              <a:rPr lang="fr-FR" dirty="0" err="1" smtClean="0"/>
              <a:t>Anatomy</a:t>
            </a:r>
            <a:r>
              <a:rPr lang="fr-FR" dirty="0" smtClean="0"/>
              <a:t> of a </a:t>
            </a:r>
            <a:r>
              <a:rPr lang="fr-FR" dirty="0" err="1" smtClean="0"/>
              <a:t>xDSML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59" y="1230924"/>
            <a:ext cx="3791901" cy="378320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60" y="1230923"/>
            <a:ext cx="3791900" cy="378320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358" y="1043146"/>
            <a:ext cx="8870559" cy="442666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963" y="1043146"/>
            <a:ext cx="9192576" cy="5090379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29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FSM Family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grpSp>
        <p:nvGrpSpPr>
          <p:cNvPr id="12" name="Groupe 11"/>
          <p:cNvGrpSpPr/>
          <p:nvPr/>
        </p:nvGrpSpPr>
        <p:grpSpPr>
          <a:xfrm>
            <a:off x="2286001" y="1188721"/>
            <a:ext cx="7115695" cy="4557665"/>
            <a:chOff x="35477" y="-2252"/>
            <a:chExt cx="9108523" cy="6017079"/>
          </a:xfrm>
        </p:grpSpPr>
        <p:pic>
          <p:nvPicPr>
            <p:cNvPr id="7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24042" y="0"/>
              <a:ext cx="4919958" cy="2313918"/>
            </a:xfrm>
            <a:prstGeom prst="rect">
              <a:avLst/>
            </a:prstGeom>
          </p:spPr>
        </p:pic>
        <p:pic>
          <p:nvPicPr>
            <p:cNvPr id="8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2010" y="2328132"/>
              <a:ext cx="4761488" cy="3409003"/>
            </a:xfrm>
            <a:prstGeom prst="rect">
              <a:avLst/>
            </a:prstGeom>
          </p:spPr>
        </p:pic>
        <p:pic>
          <p:nvPicPr>
            <p:cNvPr id="9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7" y="-2252"/>
              <a:ext cx="5180663" cy="3704174"/>
            </a:xfrm>
            <a:prstGeom prst="rect">
              <a:avLst/>
            </a:prstGeom>
          </p:spPr>
        </p:pic>
        <p:pic>
          <p:nvPicPr>
            <p:cNvPr id="10" name="Picture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528" y="3645024"/>
              <a:ext cx="3069658" cy="2369803"/>
            </a:xfrm>
            <a:prstGeom prst="rect">
              <a:avLst/>
            </a:prstGeom>
          </p:spPr>
        </p:pic>
        <p:pic>
          <p:nvPicPr>
            <p:cNvPr id="11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8938" y="1776069"/>
              <a:ext cx="3155894" cy="2594416"/>
            </a:xfrm>
            <a:prstGeom prst="rect">
              <a:avLst/>
            </a:prstGeom>
          </p:spPr>
        </p:pic>
      </p:grp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60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177347"/>
            <a:ext cx="10515600" cy="5999616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71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expression </a:t>
            </a:r>
            <a:r>
              <a:rPr lang="fr-FR" dirty="0" err="1" smtClean="0"/>
              <a:t>problem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7"/>
          <a:stretch/>
        </p:blipFill>
        <p:spPr>
          <a:xfrm>
            <a:off x="1704876" y="4576932"/>
            <a:ext cx="8776030" cy="1713653"/>
          </a:xfrm>
          <a:prstGeom prst="rect">
            <a:avLst/>
          </a:prstGeom>
        </p:spPr>
      </p:pic>
      <p:sp>
        <p:nvSpPr>
          <p:cNvPr id="21" name="Espace réservé du numéro de diapositive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75111" y="4508493"/>
            <a:ext cx="5005795" cy="1847859"/>
          </a:xfrm>
          <a:prstGeom prst="rect">
            <a:avLst/>
          </a:prstGeom>
          <a:solidFill>
            <a:srgbClr val="A5A5A5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F1A76643-7049-4ACB-BAD7-7C065FDB10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064" y="976916"/>
            <a:ext cx="3178628" cy="3178628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7BCB96ED-B406-45A5-AD2D-8B8FF162A7F9}"/>
              </a:ext>
            </a:extLst>
          </p:cNvPr>
          <p:cNvSpPr txBox="1"/>
          <p:nvPr/>
        </p:nvSpPr>
        <p:spPr>
          <a:xfrm>
            <a:off x="7817049" y="3742670"/>
            <a:ext cx="793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Syntax</a:t>
            </a:r>
          </a:p>
        </p:txBody>
      </p:sp>
      <p:sp>
        <p:nvSpPr>
          <p:cNvPr id="10" name="TextBox 8">
            <a:extLst>
              <a:ext uri="{FF2B5EF4-FFF2-40B4-BE49-F238E27FC236}">
                <a16:creationId xmlns:a16="http://schemas.microsoft.com/office/drawing/2014/main" id="{E354C033-FC01-434A-9E18-E2C5C61F6BB4}"/>
              </a:ext>
            </a:extLst>
          </p:cNvPr>
          <p:cNvSpPr txBox="1"/>
          <p:nvPr/>
        </p:nvSpPr>
        <p:spPr>
          <a:xfrm>
            <a:off x="4321571" y="675287"/>
            <a:ext cx="11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Semantics</a:t>
            </a: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F78518FB-66F7-4193-8C23-9761A2A8E0F7}"/>
              </a:ext>
            </a:extLst>
          </p:cNvPr>
          <p:cNvSpPr txBox="1"/>
          <p:nvPr/>
        </p:nvSpPr>
        <p:spPr>
          <a:xfrm>
            <a:off x="5459511" y="3373338"/>
            <a:ext cx="59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FSM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713064" y="1591480"/>
            <a:ext cx="3178628" cy="1050331"/>
          </a:xfrm>
          <a:prstGeom prst="rect">
            <a:avLst/>
          </a:prstGeom>
          <a:solidFill>
            <a:srgbClr val="D69E00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5400000">
            <a:off x="5499090" y="2199165"/>
            <a:ext cx="3103982" cy="1114671"/>
          </a:xfrm>
          <a:prstGeom prst="rect">
            <a:avLst/>
          </a:prstGeom>
          <a:solidFill>
            <a:srgbClr val="70AD47">
              <a:alpha val="2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ZoneTexte 14"/>
          <p:cNvSpPr txBox="1"/>
          <p:nvPr/>
        </p:nvSpPr>
        <p:spPr>
          <a:xfrm>
            <a:off x="3493571" y="1928599"/>
            <a:ext cx="1200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Executable</a:t>
            </a:r>
            <a:endParaRPr lang="fr-FR" dirty="0" smtClean="0"/>
          </a:p>
        </p:txBody>
      </p:sp>
      <p:sp>
        <p:nvSpPr>
          <p:cNvPr id="16" name="Rectangle 15"/>
          <p:cNvSpPr/>
          <p:nvPr/>
        </p:nvSpPr>
        <p:spPr>
          <a:xfrm>
            <a:off x="4306541" y="3364246"/>
            <a:ext cx="381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∅ 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5276130" y="3970880"/>
            <a:ext cx="59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FSM</a:t>
            </a:r>
            <a:endParaRPr lang="en-US" dirty="0"/>
          </a:p>
        </p:txBody>
      </p:sp>
      <p:sp>
        <p:nvSpPr>
          <p:cNvPr id="18" name="ZoneTexte 17"/>
          <p:cNvSpPr txBox="1"/>
          <p:nvPr/>
        </p:nvSpPr>
        <p:spPr>
          <a:xfrm>
            <a:off x="6313938" y="3966354"/>
            <a:ext cx="1492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Guarded</a:t>
            </a:r>
            <a:r>
              <a:rPr lang="fr-FR" dirty="0" smtClean="0"/>
              <a:t> FSM</a:t>
            </a:r>
            <a:endParaRPr lang="en-US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V="1">
            <a:off x="5466022" y="2014561"/>
            <a:ext cx="0" cy="13587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V="1">
            <a:off x="6894772" y="2008211"/>
            <a:ext cx="0" cy="1358777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necteur droit avec flèche 21"/>
          <p:cNvCxnSpPr/>
          <p:nvPr/>
        </p:nvCxnSpPr>
        <p:spPr>
          <a:xfrm flipV="1">
            <a:off x="5508658" y="1965349"/>
            <a:ext cx="1323879" cy="79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Connecteur droit avec flèche 22"/>
          <p:cNvCxnSpPr/>
          <p:nvPr/>
        </p:nvCxnSpPr>
        <p:spPr>
          <a:xfrm flipV="1">
            <a:off x="5529371" y="3387878"/>
            <a:ext cx="1323879" cy="798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4" name="TextBox 12">
            <a:extLst>
              <a:ext uri="{FF2B5EF4-FFF2-40B4-BE49-F238E27FC236}">
                <a16:creationId xmlns:a16="http://schemas.microsoft.com/office/drawing/2014/main" id="{95422E8E-90FF-4347-B814-FAD2C9348D85}"/>
              </a:ext>
            </a:extLst>
          </p:cNvPr>
          <p:cNvSpPr txBox="1"/>
          <p:nvPr/>
        </p:nvSpPr>
        <p:spPr>
          <a:xfrm>
            <a:off x="5459511" y="1940617"/>
            <a:ext cx="68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xFSM</a:t>
            </a:r>
            <a:endParaRPr lang="en-US" dirty="0"/>
          </a:p>
        </p:txBody>
      </p:sp>
      <p:sp>
        <p:nvSpPr>
          <p:cNvPr id="25" name="TextBox 10">
            <a:extLst>
              <a:ext uri="{FF2B5EF4-FFF2-40B4-BE49-F238E27FC236}">
                <a16:creationId xmlns:a16="http://schemas.microsoft.com/office/drawing/2014/main" id="{465BAEB8-D742-4734-8D50-17DBFD9EB655}"/>
              </a:ext>
            </a:extLst>
          </p:cNvPr>
          <p:cNvSpPr txBox="1"/>
          <p:nvPr/>
        </p:nvSpPr>
        <p:spPr>
          <a:xfrm>
            <a:off x="6877937" y="3373338"/>
            <a:ext cx="69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gFSM</a:t>
            </a:r>
            <a:endParaRPr lang="en-US" dirty="0"/>
          </a:p>
        </p:txBody>
      </p:sp>
      <p:sp>
        <p:nvSpPr>
          <p:cNvPr id="26" name="TextBox 11">
            <a:extLst>
              <a:ext uri="{FF2B5EF4-FFF2-40B4-BE49-F238E27FC236}">
                <a16:creationId xmlns:a16="http://schemas.microsoft.com/office/drawing/2014/main" id="{94FB7BC9-90CE-48EF-9F3A-FA761D9ABB71}"/>
              </a:ext>
            </a:extLst>
          </p:cNvPr>
          <p:cNvSpPr txBox="1"/>
          <p:nvPr/>
        </p:nvSpPr>
        <p:spPr>
          <a:xfrm>
            <a:off x="6877937" y="1940617"/>
            <a:ext cx="798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xgFSM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137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Incremental Compilation &amp; Opportunistic Reuse 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8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7"/>
          <a:stretch/>
        </p:blipFill>
        <p:spPr>
          <a:xfrm>
            <a:off x="1704876" y="4576932"/>
            <a:ext cx="8776030" cy="17136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583680" y="4508493"/>
            <a:ext cx="1672046" cy="1847859"/>
          </a:xfrm>
          <a:prstGeom prst="rect">
            <a:avLst/>
          </a:prstGeom>
          <a:solidFill>
            <a:srgbClr val="A5A5A5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418320" y="4508493"/>
            <a:ext cx="1062586" cy="1847859"/>
          </a:xfrm>
          <a:prstGeom prst="rect">
            <a:avLst/>
          </a:prstGeom>
          <a:solidFill>
            <a:srgbClr val="A5A5A5">
              <a:alpha val="8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ZoneTexte 8"/>
          <p:cNvSpPr txBox="1"/>
          <p:nvPr/>
        </p:nvSpPr>
        <p:spPr>
          <a:xfrm>
            <a:off x="1315233" y="2668044"/>
            <a:ext cx="39528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Incremental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 compilation: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/>
              <a:t>Not always access to the source code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Non linear compilation penalty</a:t>
            </a:r>
          </a:p>
          <a:p>
            <a:endParaRPr lang="en-US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6583680" y="2668044"/>
            <a:ext cx="39415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Opportunistic reuse</a:t>
            </a:r>
            <a:r>
              <a:rPr lang="fr-FR" b="1" dirty="0" smtClean="0">
                <a:solidFill>
                  <a:schemeClr val="accent5">
                    <a:lumMod val="75000"/>
                  </a:schemeClr>
                </a:solidFill>
              </a:rPr>
              <a:t>:</a:t>
            </a:r>
            <a:endParaRPr lang="en-US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 smtClean="0"/>
              <a:t>No intrusion on modeling framework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Reuse</a:t>
            </a:r>
            <a:r>
              <a:rPr lang="fr-FR" dirty="0" smtClean="0"/>
              <a:t> of </a:t>
            </a:r>
            <a:r>
              <a:rPr lang="en-US" dirty="0" smtClean="0"/>
              <a:t>legacy</a:t>
            </a:r>
            <a:r>
              <a:rPr lang="fr-FR" dirty="0" smtClean="0"/>
              <a:t> </a:t>
            </a:r>
            <a:r>
              <a:rPr lang="en-US" dirty="0" smtClean="0"/>
              <a:t>artifacts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538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context of </a:t>
            </a:r>
            <a:r>
              <a:rPr lang="en-US" dirty="0" smtClean="0"/>
              <a:t>MDE</a:t>
            </a:r>
            <a:endParaRPr lang="en-US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Revisiting Visitors for Modular Extension of Executable DSMLs MODELS 2017</a:t>
            </a:r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67A7E-5A39-4EEA-9943-1F665AC7860E}" type="slidenum">
              <a:rPr lang="en-US" smtClean="0"/>
              <a:t>9</a:t>
            </a:fld>
            <a:endParaRPr lang="en-US"/>
          </a:p>
        </p:txBody>
      </p:sp>
      <p:pic>
        <p:nvPicPr>
          <p:cNvPr id="6" name="Content Placeholder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37"/>
          <a:stretch/>
        </p:blipFill>
        <p:spPr>
          <a:xfrm>
            <a:off x="1704876" y="4576932"/>
            <a:ext cx="8776030" cy="1713653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5150806" y="2225888"/>
            <a:ext cx="18841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Explicit AST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AST Mutability</a:t>
            </a:r>
          </a:p>
          <a:p>
            <a:pPr marL="285750" indent="-285750">
              <a:buFontTx/>
              <a:buChar char="-"/>
            </a:pPr>
            <a:r>
              <a:rPr lang="en-US" b="1" dirty="0" smtClean="0">
                <a:solidFill>
                  <a:schemeClr val="accent5">
                    <a:lumMod val="75000"/>
                  </a:schemeClr>
                </a:solidFill>
              </a:rPr>
              <a:t>Type safety</a:t>
            </a:r>
            <a:endParaRPr lang="en-US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140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54F820CC-1613-4636-9DC4-EBC64A19B11B}" vid="{7C89CD25-7E8C-4D2E-9E5E-6A04B62D9C0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60327</TotalTime>
  <Words>3038</Words>
  <Application>Microsoft Office PowerPoint</Application>
  <PresentationFormat>Grand écran</PresentationFormat>
  <Paragraphs>537</Paragraphs>
  <Slides>33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Consolas</vt:lpstr>
      <vt:lpstr>Inconsolata</vt:lpstr>
      <vt:lpstr>Times New Roman</vt:lpstr>
      <vt:lpstr>Wingdings</vt:lpstr>
      <vt:lpstr>Thème1</vt:lpstr>
      <vt:lpstr>Présentation PowerPoint</vt:lpstr>
      <vt:lpstr>Context &amp; Objectives</vt:lpstr>
      <vt:lpstr>Présentation PowerPoint</vt:lpstr>
      <vt:lpstr>Anatomy of a xDSML</vt:lpstr>
      <vt:lpstr>A FSM Family</vt:lpstr>
      <vt:lpstr>Problem</vt:lpstr>
      <vt:lpstr>The expression problem</vt:lpstr>
      <vt:lpstr>Incremental Compilation &amp; Opportunistic Reuse </vt:lpstr>
      <vt:lpstr>In the context of MDE</vt:lpstr>
      <vt:lpstr>ALE &amp; Revisitor</vt:lpstr>
      <vt:lpstr>REVISITOR  ⟼ Implementation        ALE  ⟼ Specification</vt:lpstr>
      <vt:lpstr>REVISITOR + ALE</vt:lpstr>
      <vt:lpstr>REVISITOR  ⟼ Implementation        ALE  ⟼ Specification</vt:lpstr>
      <vt:lpstr>Abstract mapping</vt:lpstr>
      <vt:lpstr>A Simple FSM Language</vt:lpstr>
      <vt:lpstr>REVISITOR Interface</vt:lpstr>
      <vt:lpstr>REVISITOR Implementation : Pretty Printer</vt:lpstr>
      <vt:lpstr>REVISITOR @Runtime</vt:lpstr>
      <vt:lpstr>REVISITOR Implementation : Execution</vt:lpstr>
      <vt:lpstr>Syntax Extensibility: Timed Transitions</vt:lpstr>
      <vt:lpstr>Semantics Extensibility: Timed Transitions</vt:lpstr>
      <vt:lpstr>Independent extensibility</vt:lpstr>
      <vt:lpstr>Too many Generics, too much boilerplate</vt:lpstr>
      <vt:lpstr>REVISITOR  ⟼ Implementation        ALE  ⟼ Specification</vt:lpstr>
      <vt:lpstr>High-Level specifications</vt:lpstr>
      <vt:lpstr>ALE – Open class Operational Semantics</vt:lpstr>
      <vt:lpstr>Evaluation</vt:lpstr>
      <vt:lpstr>Evaluation: Modular Implementation of fUML</vt:lpstr>
      <vt:lpstr>Performance Evaluation: Results</vt:lpstr>
      <vt:lpstr>Take away</vt:lpstr>
      <vt:lpstr>EOF</vt:lpstr>
      <vt:lpstr>Multiple Inheritance</vt:lpstr>
      <vt:lpstr>Independent extensibility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Manuel Leduc</dc:creator>
  <cp:lastModifiedBy>Manuel Leduc</cp:lastModifiedBy>
  <cp:revision>330</cp:revision>
  <dcterms:created xsi:type="dcterms:W3CDTF">2017-07-19T13:35:49Z</dcterms:created>
  <dcterms:modified xsi:type="dcterms:W3CDTF">2017-09-20T04:27:12Z</dcterms:modified>
</cp:coreProperties>
</file>